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801" r:id="rId2"/>
    <p:sldId id="1001" r:id="rId3"/>
    <p:sldId id="437" r:id="rId4"/>
    <p:sldId id="436" r:id="rId5"/>
    <p:sldId id="263" r:id="rId6"/>
    <p:sldId id="446" r:id="rId7"/>
    <p:sldId id="447" r:id="rId8"/>
    <p:sldId id="264" r:id="rId9"/>
    <p:sldId id="1570" r:id="rId10"/>
    <p:sldId id="1593" r:id="rId11"/>
    <p:sldId id="273" r:id="rId12"/>
    <p:sldId id="363" r:id="rId13"/>
    <p:sldId id="364" r:id="rId14"/>
    <p:sldId id="365" r:id="rId15"/>
    <p:sldId id="366" r:id="rId16"/>
    <p:sldId id="367" r:id="rId17"/>
    <p:sldId id="368" r:id="rId18"/>
    <p:sldId id="369" r:id="rId19"/>
    <p:sldId id="274" r:id="rId20"/>
    <p:sldId id="275" r:id="rId21"/>
    <p:sldId id="276" r:id="rId22"/>
    <p:sldId id="277" r:id="rId23"/>
    <p:sldId id="278" r:id="rId24"/>
    <p:sldId id="285" r:id="rId25"/>
    <p:sldId id="286" r:id="rId26"/>
    <p:sldId id="287" r:id="rId27"/>
    <p:sldId id="288" r:id="rId28"/>
    <p:sldId id="1589" r:id="rId29"/>
    <p:sldId id="1590" r:id="rId30"/>
    <p:sldId id="1493" r:id="rId31"/>
    <p:sldId id="1535" r:id="rId32"/>
    <p:sldId id="292" r:id="rId33"/>
    <p:sldId id="1588" r:id="rId34"/>
    <p:sldId id="1595" r:id="rId35"/>
    <p:sldId id="310" r:id="rId36"/>
    <p:sldId id="312" r:id="rId37"/>
    <p:sldId id="311" r:id="rId38"/>
    <p:sldId id="1086" r:id="rId39"/>
    <p:sldId id="1514" r:id="rId40"/>
    <p:sldId id="313" r:id="rId41"/>
    <p:sldId id="1599" r:id="rId42"/>
    <p:sldId id="314" r:id="rId43"/>
    <p:sldId id="315" r:id="rId44"/>
    <p:sldId id="1603" r:id="rId45"/>
    <p:sldId id="316" r:id="rId46"/>
    <p:sldId id="317" r:id="rId47"/>
    <p:sldId id="1597" r:id="rId48"/>
    <p:sldId id="1594" r:id="rId49"/>
    <p:sldId id="1598" r:id="rId50"/>
    <p:sldId id="1517" r:id="rId51"/>
    <p:sldId id="1518" r:id="rId52"/>
    <p:sldId id="330" r:id="rId53"/>
    <p:sldId id="624" r:id="rId54"/>
    <p:sldId id="625" r:id="rId55"/>
    <p:sldId id="626" r:id="rId56"/>
    <p:sldId id="331" r:id="rId57"/>
    <p:sldId id="627" r:id="rId58"/>
    <p:sldId id="272" r:id="rId59"/>
    <p:sldId id="1596" r:id="rId60"/>
    <p:sldId id="1600" r:id="rId61"/>
    <p:sldId id="1604" r:id="rId62"/>
    <p:sldId id="509" r:id="rId63"/>
    <p:sldId id="1605" r:id="rId64"/>
    <p:sldId id="510" r:id="rId65"/>
    <p:sldId id="270" r:id="rId66"/>
    <p:sldId id="1601" r:id="rId67"/>
    <p:sldId id="1581" r:id="rId68"/>
    <p:sldId id="1582" r:id="rId69"/>
    <p:sldId id="747" r:id="rId70"/>
    <p:sldId id="737" r:id="rId71"/>
    <p:sldId id="599" r:id="rId72"/>
    <p:sldId id="751" r:id="rId73"/>
    <p:sldId id="753" r:id="rId74"/>
    <p:sldId id="1488" r:id="rId75"/>
    <p:sldId id="977" r:id="rId76"/>
    <p:sldId id="1606" r:id="rId77"/>
    <p:sldId id="806" r:id="rId78"/>
    <p:sldId id="1607" r:id="rId79"/>
    <p:sldId id="1608" r:id="rId80"/>
    <p:sldId id="636" r:id="rId81"/>
    <p:sldId id="805"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086"/>
    <a:srgbClr val="0000FF"/>
    <a:srgbClr val="FF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15"/>
    <p:restoredTop sz="94619"/>
  </p:normalViewPr>
  <p:slideViewPr>
    <p:cSldViewPr>
      <p:cViewPr varScale="1">
        <p:scale>
          <a:sx n="120" d="100"/>
          <a:sy n="120" d="100"/>
        </p:scale>
        <p:origin x="176" y="3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D0B79-4F54-4C3A-9EC1-2CF37FF1D58D}" type="datetimeFigureOut">
              <a:rPr lang="en-US" smtClean="0"/>
              <a:t>11/25/19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96A62-2ED8-4D44-B314-2969E43DBACD}" type="slidenum">
              <a:rPr lang="en-US" smtClean="0"/>
              <a:t>‹#›</a:t>
            </a:fld>
            <a:endParaRPr lang="en-US"/>
          </a:p>
        </p:txBody>
      </p:sp>
    </p:spTree>
    <p:extLst>
      <p:ext uri="{BB962C8B-B14F-4D97-AF65-F5344CB8AC3E}">
        <p14:creationId xmlns:p14="http://schemas.microsoft.com/office/powerpoint/2010/main" val="4221093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xfrm>
            <a:off x="686114" y="4344107"/>
            <a:ext cx="5485773" cy="4968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000" dirty="0">
              <a:ea typeface="ＭＳ Ｐゴシック" charset="0"/>
              <a:cs typeface="ＭＳ Ｐゴシック" charset="0"/>
            </a:endParaRPr>
          </a:p>
        </p:txBody>
      </p:sp>
    </p:spTree>
    <p:extLst>
      <p:ext uri="{BB962C8B-B14F-4D97-AF65-F5344CB8AC3E}">
        <p14:creationId xmlns:p14="http://schemas.microsoft.com/office/powerpoint/2010/main" val="360664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xfrm>
            <a:off x="686114" y="4344107"/>
            <a:ext cx="5485773" cy="4968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000" dirty="0">
              <a:ea typeface="ＭＳ Ｐゴシック" charset="0"/>
              <a:cs typeface="ＭＳ Ｐゴシック" charset="0"/>
            </a:endParaRPr>
          </a:p>
        </p:txBody>
      </p:sp>
    </p:spTree>
    <p:extLst>
      <p:ext uri="{BB962C8B-B14F-4D97-AF65-F5344CB8AC3E}">
        <p14:creationId xmlns:p14="http://schemas.microsoft.com/office/powerpoint/2010/main" val="228239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xfrm>
            <a:off x="686114" y="4344107"/>
            <a:ext cx="5485773" cy="4968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000" dirty="0">
              <a:ea typeface="ＭＳ Ｐゴシック" charset="0"/>
              <a:cs typeface="ＭＳ Ｐゴシック" charset="0"/>
            </a:endParaRPr>
          </a:p>
        </p:txBody>
      </p:sp>
    </p:spTree>
    <p:extLst>
      <p:ext uri="{BB962C8B-B14F-4D97-AF65-F5344CB8AC3E}">
        <p14:creationId xmlns:p14="http://schemas.microsoft.com/office/powerpoint/2010/main" val="3715884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xfrm>
            <a:off x="686114" y="4344107"/>
            <a:ext cx="5485773" cy="4968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000" dirty="0">
              <a:ea typeface="ＭＳ Ｐゴシック" charset="0"/>
              <a:cs typeface="ＭＳ Ｐゴシック" charset="0"/>
            </a:endParaRPr>
          </a:p>
        </p:txBody>
      </p:sp>
    </p:spTree>
    <p:extLst>
      <p:ext uri="{BB962C8B-B14F-4D97-AF65-F5344CB8AC3E}">
        <p14:creationId xmlns:p14="http://schemas.microsoft.com/office/powerpoint/2010/main" val="374134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xfrm>
            <a:off x="686114" y="4344107"/>
            <a:ext cx="5485773" cy="4968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000" dirty="0">
              <a:ea typeface="ＭＳ Ｐゴシック" charset="0"/>
              <a:cs typeface="ＭＳ Ｐゴシック" charset="0"/>
            </a:endParaRPr>
          </a:p>
        </p:txBody>
      </p:sp>
    </p:spTree>
    <p:extLst>
      <p:ext uri="{BB962C8B-B14F-4D97-AF65-F5344CB8AC3E}">
        <p14:creationId xmlns:p14="http://schemas.microsoft.com/office/powerpoint/2010/main" val="3387751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xfrm>
            <a:off x="686114" y="4344107"/>
            <a:ext cx="5485773" cy="4968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000" dirty="0">
              <a:ea typeface="ＭＳ Ｐゴシック" charset="0"/>
              <a:cs typeface="ＭＳ Ｐゴシック" charset="0"/>
            </a:endParaRPr>
          </a:p>
        </p:txBody>
      </p:sp>
    </p:spTree>
    <p:extLst>
      <p:ext uri="{BB962C8B-B14F-4D97-AF65-F5344CB8AC3E}">
        <p14:creationId xmlns:p14="http://schemas.microsoft.com/office/powerpoint/2010/main" val="1841729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xfrm>
            <a:off x="686114" y="4344107"/>
            <a:ext cx="5485773" cy="4968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000" dirty="0">
              <a:ea typeface="ＭＳ Ｐゴシック" charset="0"/>
              <a:cs typeface="ＭＳ Ｐゴシック" charset="0"/>
            </a:endParaRPr>
          </a:p>
        </p:txBody>
      </p:sp>
    </p:spTree>
    <p:extLst>
      <p:ext uri="{BB962C8B-B14F-4D97-AF65-F5344CB8AC3E}">
        <p14:creationId xmlns:p14="http://schemas.microsoft.com/office/powerpoint/2010/main" val="185999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11/25/19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4" name="矩形 7">
            <a:extLst>
              <a:ext uri="{FF2B5EF4-FFF2-40B4-BE49-F238E27FC236}">
                <a16:creationId xmlns:a16="http://schemas.microsoft.com/office/drawing/2014/main" id="{3DC21625-425F-EB4D-AB6C-68817DFDEABE}"/>
              </a:ext>
            </a:extLst>
          </p:cNvPr>
          <p:cNvSpPr/>
          <p:nvPr userDrawn="1"/>
        </p:nvSpPr>
        <p:spPr>
          <a:xfrm>
            <a:off x="250825" y="260350"/>
            <a:ext cx="8642350" cy="647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400" b="1" dirty="0">
              <a:effectLst>
                <a:outerShdw blurRad="38100" dist="38100" dir="2700000" algn="tl">
                  <a:srgbClr val="000000">
                    <a:alpha val="43137"/>
                  </a:srgbClr>
                </a:outerShdw>
              </a:effectLst>
              <a:cs typeface="Times New Roman" pitchFamily="18" charset="0"/>
            </a:endParaRPr>
          </a:p>
        </p:txBody>
      </p:sp>
      <p:sp>
        <p:nvSpPr>
          <p:cNvPr id="5" name="Line 22">
            <a:extLst>
              <a:ext uri="{FF2B5EF4-FFF2-40B4-BE49-F238E27FC236}">
                <a16:creationId xmlns:a16="http://schemas.microsoft.com/office/drawing/2014/main" id="{05822878-D603-E548-8D0E-DF9CC0A62649}"/>
              </a:ext>
            </a:extLst>
          </p:cNvPr>
          <p:cNvSpPr>
            <a:spLocks noChangeShapeType="1"/>
          </p:cNvSpPr>
          <p:nvPr userDrawn="1"/>
        </p:nvSpPr>
        <p:spPr bwMode="auto">
          <a:xfrm>
            <a:off x="288925" y="981075"/>
            <a:ext cx="8640763" cy="0"/>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lstStyle/>
          <a:p>
            <a:pPr fontAlgn="auto">
              <a:spcBef>
                <a:spcPts val="0"/>
              </a:spcBef>
              <a:spcAft>
                <a:spcPts val="0"/>
              </a:spcAft>
              <a:defRPr/>
            </a:pPr>
            <a:endParaRPr kumimoji="0" lang="zh-TW" altLang="en-US">
              <a:latin typeface="微軟正黑體" pitchFamily="34" charset="-120"/>
            </a:endParaRP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標題 1"/>
          <p:cNvSpPr>
            <a:spLocks noGrp="1"/>
          </p:cNvSpPr>
          <p:nvPr>
            <p:ph type="title"/>
          </p:nvPr>
        </p:nvSpPr>
        <p:spPr>
          <a:xfrm>
            <a:off x="251520" y="260648"/>
            <a:ext cx="8640960" cy="648072"/>
          </a:xfrm>
        </p:spPr>
        <p:txBody>
          <a:bodyPr/>
          <a:lstStyle>
            <a:lvl1pPr>
              <a:defRPr sz="2800" b="1">
                <a:solidFill>
                  <a:schemeClr val="bg1"/>
                </a:solidFill>
                <a:effectLst>
                  <a:outerShdw blurRad="38100" dist="38100" dir="2700000" algn="tl">
                    <a:srgbClr val="000000">
                      <a:alpha val="43137"/>
                    </a:srgbClr>
                  </a:outerShdw>
                </a:effectLst>
              </a:defRPr>
            </a:lvl1pPr>
          </a:lstStyle>
          <a:p>
            <a:r>
              <a:rPr lang="zh-TW" altLang="en-US" dirty="0"/>
              <a:t>按一下以編輯母片標題樣式</a:t>
            </a:r>
          </a:p>
        </p:txBody>
      </p:sp>
      <p:sp>
        <p:nvSpPr>
          <p:cNvPr id="6" name="日期版面配置區 3">
            <a:extLst>
              <a:ext uri="{FF2B5EF4-FFF2-40B4-BE49-F238E27FC236}">
                <a16:creationId xmlns:a16="http://schemas.microsoft.com/office/drawing/2014/main" id="{A76843C2-F1B3-B34D-830A-DCAEC1FBDDBA}"/>
              </a:ext>
            </a:extLst>
          </p:cNvPr>
          <p:cNvSpPr>
            <a:spLocks noGrp="1"/>
          </p:cNvSpPr>
          <p:nvPr>
            <p:ph type="dt" sz="half" idx="10"/>
          </p:nvPr>
        </p:nvSpPr>
        <p:spPr/>
        <p:txBody>
          <a:bodyPr/>
          <a:lstStyle>
            <a:lvl1pPr>
              <a:defRPr/>
            </a:lvl1pPr>
          </a:lstStyle>
          <a:p>
            <a:pPr>
              <a:defRPr/>
            </a:pPr>
            <a:fld id="{BA0068EB-999E-3049-9F55-790EE7A65DE7}" type="datetime1">
              <a:rPr lang="zh-TW" altLang="en-US"/>
              <a:pPr>
                <a:defRPr/>
              </a:pPr>
              <a:t>2019/11/25</a:t>
            </a:fld>
            <a:endParaRPr lang="zh-TW" altLang="en-US"/>
          </a:p>
        </p:txBody>
      </p:sp>
      <p:sp>
        <p:nvSpPr>
          <p:cNvPr id="7" name="頁尾版面配置區 4">
            <a:extLst>
              <a:ext uri="{FF2B5EF4-FFF2-40B4-BE49-F238E27FC236}">
                <a16:creationId xmlns:a16="http://schemas.microsoft.com/office/drawing/2014/main" id="{08E4A631-8B71-3848-A617-97CD64511D8B}"/>
              </a:ext>
            </a:extLst>
          </p:cNvPr>
          <p:cNvSpPr>
            <a:spLocks noGrp="1"/>
          </p:cNvSpPr>
          <p:nvPr>
            <p:ph type="ftr" sz="quarter" idx="11"/>
          </p:nvPr>
        </p:nvSpPr>
        <p:spPr/>
        <p:txBody>
          <a:bodyPr/>
          <a:lstStyle>
            <a:lvl1pPr>
              <a:defRPr/>
            </a:lvl1pPr>
          </a:lstStyle>
          <a:p>
            <a:pPr>
              <a:defRPr/>
            </a:pPr>
            <a:endParaRPr lang="zh-TW" altLang="en-US"/>
          </a:p>
        </p:txBody>
      </p:sp>
      <p:sp>
        <p:nvSpPr>
          <p:cNvPr id="8" name="投影片編號版面配置區 5">
            <a:extLst>
              <a:ext uri="{FF2B5EF4-FFF2-40B4-BE49-F238E27FC236}">
                <a16:creationId xmlns:a16="http://schemas.microsoft.com/office/drawing/2014/main" id="{8E509B1C-B5B6-374C-A5F3-26048BC168AE}"/>
              </a:ext>
            </a:extLst>
          </p:cNvPr>
          <p:cNvSpPr>
            <a:spLocks noGrp="1"/>
          </p:cNvSpPr>
          <p:nvPr>
            <p:ph type="sldNum" sz="quarter" idx="12"/>
          </p:nvPr>
        </p:nvSpPr>
        <p:spPr/>
        <p:txBody>
          <a:bodyPr/>
          <a:lstStyle>
            <a:lvl1pPr>
              <a:defRPr/>
            </a:lvl1pPr>
          </a:lstStyle>
          <a:p>
            <a:fld id="{1BA239E2-B662-3847-B5D1-57893663FCDF}" type="slidenum">
              <a:rPr lang="zh-TW" altLang="en-US"/>
              <a:pPr/>
              <a:t>‹#›</a:t>
            </a:fld>
            <a:endParaRPr lang="zh-TW" altLang="en-US"/>
          </a:p>
        </p:txBody>
      </p:sp>
    </p:spTree>
    <p:extLst>
      <p:ext uri="{BB962C8B-B14F-4D97-AF65-F5344CB8AC3E}">
        <p14:creationId xmlns:p14="http://schemas.microsoft.com/office/powerpoint/2010/main" val="1075548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11/25/19</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11/25/19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11/25/19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4.png"/><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jpe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www.keaml.cn:8081/"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www.keaml.cn/pr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7.emf"/></Relationships>
</file>

<file path=ppt/slides/_rels/slide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457200" y="228600"/>
            <a:ext cx="8534400" cy="2917825"/>
          </a:xfrm>
        </p:spPr>
        <p:txBody>
          <a:bodyPr>
            <a:noAutofit/>
          </a:bodyPr>
          <a:lstStyle/>
          <a:p>
            <a:pPr algn="ctr" hangingPunct="0"/>
            <a:r>
              <a:rPr lang="en-US" sz="8000" b="1" dirty="0"/>
              <a:t>Recommender Systems</a:t>
            </a:r>
            <a:endParaRPr lang="en-US" sz="8000" dirty="0"/>
          </a:p>
        </p:txBody>
      </p:sp>
      <p:sp>
        <p:nvSpPr>
          <p:cNvPr id="5" name="Rectangle 9"/>
          <p:cNvSpPr>
            <a:spLocks noChangeArrowheads="1"/>
          </p:cNvSpPr>
          <p:nvPr/>
        </p:nvSpPr>
        <p:spPr bwMode="auto">
          <a:xfrm>
            <a:off x="-533400" y="3810000"/>
            <a:ext cx="7620000"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ct val="20000"/>
              </a:spcAft>
              <a:buClr>
                <a:schemeClr val="accent1"/>
              </a:buClr>
              <a:buSzPct val="75000"/>
              <a:buFont typeface="Monotype Sorts" charset="2"/>
              <a:buChar char="l"/>
              <a:defRPr kumimoji="1" sz="3600">
                <a:solidFill>
                  <a:schemeClr val="tx1"/>
                </a:solidFill>
                <a:latin typeface="Arial" charset="0"/>
                <a:ea typeface="ＭＳ Ｐゴシック" charset="-128"/>
              </a:defRPr>
            </a:lvl1pPr>
            <a:lvl2pPr marL="742950" indent="-285750">
              <a:spcBef>
                <a:spcPct val="10000"/>
              </a:spcBef>
              <a:spcAft>
                <a:spcPct val="20000"/>
              </a:spcAft>
              <a:buClr>
                <a:schemeClr val="accent1"/>
              </a:buClr>
              <a:buSzPct val="110000"/>
              <a:buFont typeface="Monotype Sorts" charset="2"/>
              <a:buChar char="å"/>
              <a:defRPr kumimoji="1" sz="2800">
                <a:solidFill>
                  <a:schemeClr val="tx1"/>
                </a:solidFill>
                <a:latin typeface="Arial" charset="0"/>
                <a:ea typeface="ＭＳ Ｐゴシック" charset="-128"/>
              </a:defRPr>
            </a:lvl2pPr>
            <a:lvl3pPr marL="1143000" indent="-228600">
              <a:spcBef>
                <a:spcPct val="10000"/>
              </a:spcBef>
              <a:spcAft>
                <a:spcPct val="20000"/>
              </a:spcAft>
              <a:buClr>
                <a:schemeClr val="accent1"/>
              </a:buClr>
              <a:buSzPct val="75000"/>
              <a:buFont typeface="Monotype Sorts" charset="2"/>
              <a:buChar char="X"/>
              <a:defRPr kumimoji="1" sz="2400">
                <a:solidFill>
                  <a:schemeClr val="tx1"/>
                </a:solidFill>
                <a:latin typeface="Arial" charset="0"/>
                <a:ea typeface="ＭＳ Ｐゴシック" charset="-128"/>
              </a:defRPr>
            </a:lvl3pPr>
            <a:lvl4pPr marL="1600200" indent="-228600">
              <a:spcBef>
                <a:spcPct val="10000"/>
              </a:spcBef>
              <a:spcAft>
                <a:spcPct val="20000"/>
              </a:spcAft>
              <a:buClr>
                <a:schemeClr val="accent1"/>
              </a:buClr>
              <a:buFont typeface="Monotype Sorts" charset="2"/>
              <a:buChar char="â"/>
              <a:defRPr kumimoji="1" sz="2000">
                <a:solidFill>
                  <a:schemeClr val="tx1"/>
                </a:solidFill>
                <a:latin typeface="Arial" charset="0"/>
                <a:ea typeface="ＭＳ Ｐゴシック" charset="-128"/>
              </a:defRPr>
            </a:lvl4pPr>
            <a:lvl5pPr marL="2057400" indent="-22860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5pPr>
            <a:lvl6pPr marL="25146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6pPr>
            <a:lvl7pPr marL="29718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7pPr>
            <a:lvl8pPr marL="34290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8pPr>
            <a:lvl9pPr marL="38862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9pPr>
          </a:lstStyle>
          <a:p>
            <a:pPr>
              <a:lnSpc>
                <a:spcPct val="30000"/>
              </a:lnSpc>
              <a:spcBef>
                <a:spcPct val="50000"/>
              </a:spcBef>
              <a:spcAft>
                <a:spcPct val="0"/>
              </a:spcAft>
              <a:buClrTx/>
              <a:buSzTx/>
              <a:buFontTx/>
              <a:buNone/>
            </a:pPr>
            <a:endParaRPr kumimoji="0" lang="zh-CN" altLang="en-US" sz="3200" dirty="0"/>
          </a:p>
          <a:p>
            <a:pPr algn="ctr">
              <a:lnSpc>
                <a:spcPct val="30000"/>
              </a:lnSpc>
              <a:spcBef>
                <a:spcPct val="50000"/>
              </a:spcBef>
              <a:spcAft>
                <a:spcPct val="0"/>
              </a:spcAft>
              <a:buClrTx/>
              <a:buSzTx/>
              <a:buFontTx/>
              <a:buNone/>
            </a:pPr>
            <a:r>
              <a:rPr kumimoji="0" lang="en-US" altLang="zh-CN" b="1" dirty="0"/>
              <a:t>Dong Xu</a:t>
            </a:r>
          </a:p>
          <a:p>
            <a:pPr algn="ctr">
              <a:lnSpc>
                <a:spcPct val="30000"/>
              </a:lnSpc>
              <a:spcBef>
                <a:spcPct val="50000"/>
              </a:spcBef>
              <a:spcAft>
                <a:spcPct val="0"/>
              </a:spcAft>
              <a:buClrTx/>
              <a:buSzTx/>
              <a:buFontTx/>
              <a:buNone/>
            </a:pPr>
            <a:r>
              <a:rPr kumimoji="0" lang="en-US" altLang="zh-CN" sz="1200" dirty="0"/>
              <a:t> </a:t>
            </a:r>
          </a:p>
          <a:p>
            <a:pPr algn="ctr">
              <a:lnSpc>
                <a:spcPct val="30000"/>
              </a:lnSpc>
              <a:spcBef>
                <a:spcPct val="50000"/>
              </a:spcBef>
              <a:spcAft>
                <a:spcPct val="0"/>
              </a:spcAft>
              <a:buClrTx/>
              <a:buSzTx/>
              <a:buFontTx/>
              <a:buNone/>
            </a:pPr>
            <a:r>
              <a:rPr kumimoji="0" lang="en-US" altLang="zh-CN" sz="1000" dirty="0"/>
              <a:t> </a:t>
            </a:r>
          </a:p>
          <a:p>
            <a:pPr algn="ctr">
              <a:lnSpc>
                <a:spcPct val="50000"/>
              </a:lnSpc>
              <a:spcBef>
                <a:spcPct val="50000"/>
              </a:spcBef>
              <a:spcAft>
                <a:spcPct val="0"/>
              </a:spcAft>
              <a:buClrTx/>
              <a:buSzTx/>
              <a:buFontTx/>
              <a:buNone/>
            </a:pPr>
            <a:r>
              <a:rPr kumimoji="0" lang="en-US" altLang="zh-CN" sz="2600" i="1" dirty="0"/>
              <a:t>EECS Department</a:t>
            </a:r>
          </a:p>
          <a:p>
            <a:pPr algn="ctr">
              <a:lnSpc>
                <a:spcPct val="50000"/>
              </a:lnSpc>
              <a:spcBef>
                <a:spcPct val="50000"/>
              </a:spcBef>
              <a:spcAft>
                <a:spcPct val="0"/>
              </a:spcAft>
              <a:buClrTx/>
              <a:buSzTx/>
              <a:buFontTx/>
              <a:buNone/>
            </a:pPr>
            <a:r>
              <a:rPr kumimoji="0" lang="en-US" altLang="zh-CN" sz="2600" i="1" dirty="0"/>
              <a:t> C. S. Bond Life Sciences Center</a:t>
            </a:r>
          </a:p>
          <a:p>
            <a:pPr algn="ctr">
              <a:lnSpc>
                <a:spcPct val="50000"/>
              </a:lnSpc>
              <a:spcBef>
                <a:spcPct val="50000"/>
              </a:spcBef>
              <a:spcAft>
                <a:spcPct val="0"/>
              </a:spcAft>
              <a:buClrTx/>
              <a:buSzTx/>
              <a:buFontTx/>
              <a:buNone/>
            </a:pPr>
            <a:r>
              <a:rPr kumimoji="0" lang="en-US" altLang="zh-CN" sz="2600" i="1" dirty="0"/>
              <a:t>Informatics Institute</a:t>
            </a:r>
          </a:p>
          <a:p>
            <a:pPr algn="ctr">
              <a:lnSpc>
                <a:spcPct val="50000"/>
              </a:lnSpc>
              <a:spcBef>
                <a:spcPct val="50000"/>
              </a:spcBef>
              <a:spcAft>
                <a:spcPct val="0"/>
              </a:spcAft>
              <a:buClrTx/>
              <a:buSzTx/>
              <a:buFontTx/>
              <a:buNone/>
            </a:pPr>
            <a:r>
              <a:rPr kumimoji="0" lang="en-US" altLang="zh-CN" sz="2600" i="1" dirty="0"/>
              <a:t>University of Missouri, Columbia</a:t>
            </a:r>
          </a:p>
          <a:p>
            <a:pPr algn="ctr">
              <a:lnSpc>
                <a:spcPct val="50000"/>
              </a:lnSpc>
              <a:spcBef>
                <a:spcPct val="50000"/>
              </a:spcBef>
              <a:spcAft>
                <a:spcPct val="0"/>
              </a:spcAft>
              <a:buClrTx/>
              <a:buSzTx/>
              <a:buFontTx/>
              <a:buNone/>
            </a:pPr>
            <a:r>
              <a:rPr kumimoji="0" lang="en-US" altLang="zh-CN" sz="2600" i="1" dirty="0"/>
              <a:t>http://</a:t>
            </a:r>
            <a:r>
              <a:rPr kumimoji="0" lang="en-US" altLang="zh-CN" sz="2600" i="1" dirty="0" err="1"/>
              <a:t>digbio.missouri.edu</a:t>
            </a:r>
            <a:endParaRPr kumimoji="0" lang="en-US" altLang="zh-CN" sz="2600" i="1" dirty="0"/>
          </a:p>
          <a:p>
            <a:pPr algn="ctr">
              <a:lnSpc>
                <a:spcPct val="30000"/>
              </a:lnSpc>
              <a:spcBef>
                <a:spcPct val="50000"/>
              </a:spcBef>
              <a:spcAft>
                <a:spcPct val="0"/>
              </a:spcAft>
              <a:buClrTx/>
              <a:buSzTx/>
              <a:buFontTx/>
              <a:buNone/>
            </a:pPr>
            <a:r>
              <a:rPr kumimoji="0" lang="en-US" altLang="zh-CN" sz="1600" i="1" dirty="0"/>
              <a:t> </a:t>
            </a:r>
          </a:p>
        </p:txBody>
      </p:sp>
      <p:pic>
        <p:nvPicPr>
          <p:cNvPr id="6" name="Picture 5"/>
          <p:cNvPicPr>
            <a:picLocks noChangeAspect="1"/>
          </p:cNvPicPr>
          <p:nvPr/>
        </p:nvPicPr>
        <p:blipFill rotWithShape="1">
          <a:blip r:embed="rId2"/>
          <a:srcRect l="15085" t="12436" r="14512" b="17620"/>
          <a:stretch/>
        </p:blipFill>
        <p:spPr>
          <a:xfrm>
            <a:off x="6553200" y="4495800"/>
            <a:ext cx="1905000" cy="2021633"/>
          </a:xfrm>
          <a:prstGeom prst="rect">
            <a:avLst/>
          </a:prstGeom>
        </p:spPr>
      </p:pic>
    </p:spTree>
    <p:extLst>
      <p:ext uri="{BB962C8B-B14F-4D97-AF65-F5344CB8AC3E}">
        <p14:creationId xmlns:p14="http://schemas.microsoft.com/office/powerpoint/2010/main" val="111410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609600" y="914400"/>
            <a:ext cx="7086600" cy="1143000"/>
          </a:xfrm>
        </p:spPr>
        <p:txBody>
          <a:bodyPr>
            <a:normAutofit/>
          </a:bodyPr>
          <a:lstStyle/>
          <a:p>
            <a:r>
              <a:rPr lang="en-US" altLang="zh-CN" sz="4400" b="1" dirty="0">
                <a:solidFill>
                  <a:srgbClr val="438086"/>
                </a:solidFill>
                <a:latin typeface="Arial" charset="0"/>
                <a:ea typeface="Arial" charset="0"/>
                <a:cs typeface="Arial" charset="0"/>
              </a:rPr>
              <a:t>Coverage</a:t>
            </a:r>
          </a:p>
        </p:txBody>
      </p:sp>
      <p:sp>
        <p:nvSpPr>
          <p:cNvPr id="9218" name="Rectangle 3"/>
          <p:cNvSpPr>
            <a:spLocks noGrp="1" noChangeArrowheads="1"/>
          </p:cNvSpPr>
          <p:nvPr>
            <p:ph type="body" idx="1"/>
          </p:nvPr>
        </p:nvSpPr>
        <p:spPr>
          <a:xfrm>
            <a:off x="609600" y="1143000"/>
            <a:ext cx="8305800" cy="5486400"/>
          </a:xfrm>
        </p:spPr>
        <p:txBody>
          <a:bodyPr>
            <a:normAutofit/>
          </a:bodyPr>
          <a:lstStyle/>
          <a:p>
            <a:pPr>
              <a:spcBef>
                <a:spcPts val="1500"/>
              </a:spcBef>
            </a:pPr>
            <a:endParaRPr lang="zh-CN" altLang="en-US" sz="4000" dirty="0">
              <a:ea typeface="宋体" charset="-122"/>
            </a:endParaRPr>
          </a:p>
          <a:p>
            <a:pPr>
              <a:lnSpc>
                <a:spcPct val="150000"/>
              </a:lnSpc>
              <a:spcBef>
                <a:spcPts val="1500"/>
              </a:spcBef>
            </a:pPr>
            <a:r>
              <a:rPr lang="en-US" sz="3200" dirty="0"/>
              <a:t>Introduction</a:t>
            </a:r>
          </a:p>
          <a:p>
            <a:pPr>
              <a:lnSpc>
                <a:spcPct val="150000"/>
              </a:lnSpc>
              <a:spcBef>
                <a:spcPts val="1500"/>
              </a:spcBef>
            </a:pPr>
            <a:r>
              <a:rPr lang="en-US" sz="3200" dirty="0">
                <a:solidFill>
                  <a:srgbClr val="C00000"/>
                </a:solidFill>
              </a:rPr>
              <a:t>Collaborative filtering recommender</a:t>
            </a:r>
          </a:p>
          <a:p>
            <a:pPr>
              <a:lnSpc>
                <a:spcPct val="150000"/>
              </a:lnSpc>
              <a:spcBef>
                <a:spcPts val="1500"/>
              </a:spcBef>
            </a:pPr>
            <a:r>
              <a:rPr lang="en-US" sz="3200" dirty="0"/>
              <a:t>Content-based recommender</a:t>
            </a:r>
          </a:p>
          <a:p>
            <a:pPr>
              <a:lnSpc>
                <a:spcPct val="150000"/>
              </a:lnSpc>
              <a:spcBef>
                <a:spcPts val="1500"/>
              </a:spcBef>
            </a:pPr>
            <a:r>
              <a:rPr lang="en-US" sz="3200" dirty="0"/>
              <a:t>Hybrid recommender</a:t>
            </a:r>
            <a:endParaRPr lang="en-US" altLang="zh-CN" sz="3200" dirty="0">
              <a:ea typeface="宋体" charset="-122"/>
            </a:endParaRPr>
          </a:p>
          <a:p>
            <a:pPr>
              <a:lnSpc>
                <a:spcPct val="150000"/>
              </a:lnSpc>
              <a:spcBef>
                <a:spcPts val="1500"/>
              </a:spcBef>
            </a:pPr>
            <a:r>
              <a:rPr lang="en-US" sz="3200" dirty="0"/>
              <a:t>Applications</a:t>
            </a:r>
          </a:p>
        </p:txBody>
      </p:sp>
    </p:spTree>
    <p:extLst>
      <p:ext uri="{BB962C8B-B14F-4D97-AF65-F5344CB8AC3E}">
        <p14:creationId xmlns:p14="http://schemas.microsoft.com/office/powerpoint/2010/main" val="13994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52120F36-86A4-0243-BCE5-42F978292074}"/>
              </a:ext>
            </a:extLst>
          </p:cNvPr>
          <p:cNvSpPr>
            <a:spLocks noGrp="1" noChangeArrowheads="1"/>
          </p:cNvSpPr>
          <p:nvPr>
            <p:ph type="title"/>
          </p:nvPr>
        </p:nvSpPr>
        <p:spPr>
          <a:xfrm>
            <a:off x="762000" y="762000"/>
            <a:ext cx="8229600" cy="1066800"/>
          </a:xfrm>
        </p:spPr>
        <p:txBody>
          <a:bodyPr>
            <a:normAutofit/>
          </a:bodyPr>
          <a:lstStyle/>
          <a:p>
            <a:r>
              <a:rPr lang="zh-CN" altLang="en-US" b="1" dirty="0">
                <a:solidFill>
                  <a:srgbClr val="438086"/>
                </a:solidFill>
                <a:latin typeface="+mj-ea"/>
              </a:rPr>
              <a:t>协同过滤</a:t>
            </a:r>
          </a:p>
        </p:txBody>
      </p:sp>
      <p:sp>
        <p:nvSpPr>
          <p:cNvPr id="32770" name="内容占位符 2">
            <a:extLst>
              <a:ext uri="{FF2B5EF4-FFF2-40B4-BE49-F238E27FC236}">
                <a16:creationId xmlns:a16="http://schemas.microsoft.com/office/drawing/2014/main" id="{F3733373-891F-B145-A533-70DDDEB840D2}"/>
              </a:ext>
            </a:extLst>
          </p:cNvPr>
          <p:cNvSpPr>
            <a:spLocks noGrp="1"/>
          </p:cNvSpPr>
          <p:nvPr>
            <p:ph idx="1"/>
          </p:nvPr>
        </p:nvSpPr>
        <p:spPr>
          <a:xfrm>
            <a:off x="502920" y="1828800"/>
            <a:ext cx="8610600" cy="5562600"/>
          </a:xfrm>
        </p:spPr>
        <p:txBody>
          <a:bodyPr>
            <a:normAutofit/>
          </a:bodyPr>
          <a:lstStyle/>
          <a:p>
            <a:pPr marL="457200" indent="-457200"/>
            <a:r>
              <a:rPr lang="zh-CN" altLang="en-US" sz="2400" dirty="0">
                <a:latin typeface="+mn-ea"/>
              </a:rPr>
              <a:t>最主要的推荐方法</a:t>
            </a:r>
          </a:p>
          <a:p>
            <a:pPr marL="914400" lvl="1" indent="-457200">
              <a:buFont typeface="Wingdings" pitchFamily="2" charset="2"/>
              <a:buChar char="Ø"/>
            </a:pPr>
            <a:r>
              <a:rPr lang="zh-CN" altLang="en-US" sz="1800" dirty="0">
                <a:latin typeface="+mn-ea"/>
              </a:rPr>
              <a:t>经常用于大型的电子商务网站</a:t>
            </a:r>
          </a:p>
          <a:p>
            <a:pPr marL="914400" lvl="1" indent="-457200">
              <a:buFont typeface="Wingdings" pitchFamily="2" charset="2"/>
              <a:buChar char="Ø"/>
            </a:pPr>
            <a:r>
              <a:rPr lang="zh-CN" altLang="en-US" sz="1800" dirty="0">
                <a:latin typeface="+mn-ea"/>
              </a:rPr>
              <a:t>容易理解、各种算法及改进算法</a:t>
            </a:r>
          </a:p>
          <a:p>
            <a:pPr marL="914400" lvl="1" indent="-457200">
              <a:buFont typeface="Wingdings" pitchFamily="2" charset="2"/>
              <a:buChar char="Ø"/>
            </a:pPr>
            <a:r>
              <a:rPr lang="zh-CN" altLang="en-US" sz="1800" dirty="0">
                <a:latin typeface="+mn-ea"/>
              </a:rPr>
              <a:t>应用于很多领域（图书、电影、</a:t>
            </a:r>
            <a:r>
              <a:rPr lang="en-US" altLang="zh-CN" sz="1800" dirty="0">
                <a:latin typeface="+mn-ea"/>
              </a:rPr>
              <a:t>DVD</a:t>
            </a:r>
            <a:r>
              <a:rPr lang="zh-CN" altLang="en-US" sz="1800" dirty="0">
                <a:latin typeface="+mn-ea"/>
              </a:rPr>
              <a:t>，</a:t>
            </a:r>
            <a:r>
              <a:rPr lang="en-US" altLang="zh-CN" sz="1800" dirty="0">
                <a:latin typeface="+mn-ea"/>
              </a:rPr>
              <a:t>...</a:t>
            </a:r>
            <a:r>
              <a:rPr lang="zh-CN" altLang="en-US" sz="1800" dirty="0">
                <a:latin typeface="+mn-ea"/>
              </a:rPr>
              <a:t>）</a:t>
            </a:r>
            <a:endParaRPr lang="en-US" altLang="zh-CN" sz="1800" dirty="0">
              <a:latin typeface="+mn-ea"/>
            </a:endParaRPr>
          </a:p>
          <a:p>
            <a:pPr marL="914400" lvl="1" indent="-457200">
              <a:buFont typeface="Wingdings" pitchFamily="2" charset="2"/>
              <a:buChar char="Ø"/>
            </a:pPr>
            <a:endParaRPr lang="zh-CN" altLang="en-US" sz="2800" dirty="0">
              <a:latin typeface="+mn-ea"/>
            </a:endParaRPr>
          </a:p>
          <a:p>
            <a:pPr marL="457200" indent="-457200"/>
            <a:r>
              <a:rPr lang="zh-CN" altLang="en-US" sz="2400" dirty="0">
                <a:latin typeface="+mn-ea"/>
              </a:rPr>
              <a:t>思想</a:t>
            </a:r>
          </a:p>
          <a:p>
            <a:pPr marL="914400" lvl="1" indent="-457200">
              <a:buFont typeface="Wingdings" pitchFamily="2" charset="2"/>
              <a:buChar char="Ø"/>
            </a:pPr>
            <a:r>
              <a:rPr lang="zh-CN" altLang="en-US" sz="1800" dirty="0">
                <a:latin typeface="+mn-ea"/>
              </a:rPr>
              <a:t>用众人智慧进行推荐</a:t>
            </a:r>
            <a:endParaRPr lang="en-US" altLang="zh-CN" sz="1800" dirty="0">
              <a:latin typeface="+mn-ea"/>
            </a:endParaRPr>
          </a:p>
          <a:p>
            <a:pPr marL="914400" lvl="1" indent="-457200">
              <a:buFont typeface="Wingdings" pitchFamily="2" charset="2"/>
              <a:buChar char="Ø"/>
            </a:pPr>
            <a:endParaRPr lang="zh-CN" altLang="en-US" sz="2800" dirty="0">
              <a:latin typeface="+mn-ea"/>
            </a:endParaRPr>
          </a:p>
          <a:p>
            <a:pPr marL="457200" indent="-457200"/>
            <a:r>
              <a:rPr lang="zh-CN" altLang="en-US" sz="2400" dirty="0">
                <a:latin typeface="+mn-ea"/>
              </a:rPr>
              <a:t>基本假设</a:t>
            </a:r>
          </a:p>
          <a:p>
            <a:pPr marL="914400" lvl="1" indent="-457200">
              <a:buFont typeface="Wingdings" pitchFamily="2" charset="2"/>
              <a:buChar char="Ø"/>
            </a:pPr>
            <a:r>
              <a:rPr lang="zh-CN" altLang="en-US" sz="1800" dirty="0">
                <a:latin typeface="+mn-ea"/>
              </a:rPr>
              <a:t>有用户对项打分的数据</a:t>
            </a:r>
          </a:p>
          <a:p>
            <a:pPr marL="914400" lvl="1" indent="-457200">
              <a:buFont typeface="Wingdings" pitchFamily="2" charset="2"/>
              <a:buChar char="Ø"/>
            </a:pPr>
            <a:r>
              <a:rPr lang="zh-CN" altLang="en-US" sz="1800" dirty="0">
                <a:latin typeface="+mn-ea"/>
              </a:rPr>
              <a:t>如果用户之间根据过去的购买历史有相似的偏好，那么在将来的购买也将有相似的偏好</a:t>
            </a:r>
          </a:p>
        </p:txBody>
      </p:sp>
    </p:spTree>
    <p:extLst>
      <p:ext uri="{BB962C8B-B14F-4D97-AF65-F5344CB8AC3E}">
        <p14:creationId xmlns:p14="http://schemas.microsoft.com/office/powerpoint/2010/main" val="1021968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C75D27C0-3F72-3346-A27E-0D2F4E70811E}"/>
              </a:ext>
            </a:extLst>
          </p:cNvPr>
          <p:cNvSpPr>
            <a:spLocks noGrp="1" noChangeArrowheads="1"/>
          </p:cNvSpPr>
          <p:nvPr>
            <p:ph type="title"/>
          </p:nvPr>
        </p:nvSpPr>
        <p:spPr>
          <a:xfrm>
            <a:off x="685800" y="457200"/>
            <a:ext cx="8229600" cy="1069848"/>
          </a:xfrm>
        </p:spPr>
        <p:txBody>
          <a:bodyPr/>
          <a:lstStyle/>
          <a:p>
            <a:r>
              <a:rPr lang="en-US" altLang="en-US" dirty="0">
                <a:solidFill>
                  <a:srgbClr val="438086"/>
                </a:solidFill>
              </a:rPr>
              <a:t>Find a Restaurant!</a:t>
            </a:r>
          </a:p>
        </p:txBody>
      </p:sp>
      <p:graphicFrame>
        <p:nvGraphicFramePr>
          <p:cNvPr id="167939" name="Object 3">
            <a:hlinkClick r:id="" action="ppaction://ole?verb=0"/>
            <a:extLst>
              <a:ext uri="{FF2B5EF4-FFF2-40B4-BE49-F238E27FC236}">
                <a16:creationId xmlns:a16="http://schemas.microsoft.com/office/drawing/2014/main" id="{2E61B054-E8DB-F24E-9311-AEEC277FC545}"/>
              </a:ext>
            </a:extLst>
          </p:cNvPr>
          <p:cNvGraphicFramePr>
            <a:graphicFrameLocks/>
          </p:cNvGraphicFramePr>
          <p:nvPr/>
        </p:nvGraphicFramePr>
        <p:xfrm>
          <a:off x="298450" y="1846263"/>
          <a:ext cx="8274050" cy="4841875"/>
        </p:xfrm>
        <a:graphic>
          <a:graphicData uri="http://schemas.openxmlformats.org/presentationml/2006/ole">
            <mc:AlternateContent xmlns:mc="http://schemas.openxmlformats.org/markup-compatibility/2006">
              <mc:Choice xmlns:v="urn:schemas-microsoft-com:vml" Requires="v">
                <p:oleObj spid="_x0000_s404724" name="Document" r:id="rId3" imgW="8293100" imgH="4864100" progId="Word.Document.8">
                  <p:embed/>
                </p:oleObj>
              </mc:Choice>
              <mc:Fallback>
                <p:oleObj name="Document" r:id="rId3" imgW="8293100" imgH="4864100" progId="Word.Document.8">
                  <p:embed/>
                  <p:pic>
                    <p:nvPicPr>
                      <p:cNvPr id="167939" name="Object 3">
                        <a:hlinkClick r:id="" action="ppaction://ole?verb=0"/>
                        <a:extLst>
                          <a:ext uri="{FF2B5EF4-FFF2-40B4-BE49-F238E27FC236}">
                            <a16:creationId xmlns:a16="http://schemas.microsoft.com/office/drawing/2014/main" id="{2E61B054-E8DB-F24E-9311-AEEC277FC54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1846263"/>
                        <a:ext cx="8274050"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1095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8962" name="Object 2">
            <a:hlinkClick r:id="" action="ppaction://ole?verb=0"/>
            <a:extLst>
              <a:ext uri="{FF2B5EF4-FFF2-40B4-BE49-F238E27FC236}">
                <a16:creationId xmlns:a16="http://schemas.microsoft.com/office/drawing/2014/main" id="{103AFC10-1FCA-B64F-ADD9-FF9B37EE10A5}"/>
              </a:ext>
            </a:extLst>
          </p:cNvPr>
          <p:cNvGraphicFramePr>
            <a:graphicFrameLocks/>
          </p:cNvGraphicFramePr>
          <p:nvPr/>
        </p:nvGraphicFramePr>
        <p:xfrm>
          <a:off x="298450" y="1846263"/>
          <a:ext cx="8274050" cy="4841875"/>
        </p:xfrm>
        <a:graphic>
          <a:graphicData uri="http://schemas.openxmlformats.org/presentationml/2006/ole">
            <mc:AlternateContent xmlns:mc="http://schemas.openxmlformats.org/markup-compatibility/2006">
              <mc:Choice xmlns:v="urn:schemas-microsoft-com:vml" Requires="v">
                <p:oleObj spid="_x0000_s405748" name="Document" r:id="rId3" imgW="24828500" imgH="14516100" progId="Word.Document.8">
                  <p:embed/>
                </p:oleObj>
              </mc:Choice>
              <mc:Fallback>
                <p:oleObj name="Document" r:id="rId3" imgW="24828500" imgH="14516100" progId="Word.Document.8">
                  <p:embed/>
                  <p:pic>
                    <p:nvPicPr>
                      <p:cNvPr id="168962" name="Object 2">
                        <a:hlinkClick r:id="" action="ppaction://ole?verb=0"/>
                        <a:extLst>
                          <a:ext uri="{FF2B5EF4-FFF2-40B4-BE49-F238E27FC236}">
                            <a16:creationId xmlns:a16="http://schemas.microsoft.com/office/drawing/2014/main" id="{103AFC10-1FCA-B64F-ADD9-FF9B37EE10A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1846263"/>
                        <a:ext cx="8274050"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8963" name="Oval 3">
            <a:extLst>
              <a:ext uri="{FF2B5EF4-FFF2-40B4-BE49-F238E27FC236}">
                <a16:creationId xmlns:a16="http://schemas.microsoft.com/office/drawing/2014/main" id="{5168FC0B-07B8-474F-B83A-BBDFCB423880}"/>
              </a:ext>
            </a:extLst>
          </p:cNvPr>
          <p:cNvSpPr>
            <a:spLocks noChangeArrowheads="1"/>
          </p:cNvSpPr>
          <p:nvPr/>
        </p:nvSpPr>
        <p:spPr bwMode="auto">
          <a:xfrm>
            <a:off x="1905000" y="2438400"/>
            <a:ext cx="1828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964" name="Oval 4">
            <a:extLst>
              <a:ext uri="{FF2B5EF4-FFF2-40B4-BE49-F238E27FC236}">
                <a16:creationId xmlns:a16="http://schemas.microsoft.com/office/drawing/2014/main" id="{E13668E0-BEBB-FC40-BB7D-6ABCEEC948BC}"/>
              </a:ext>
            </a:extLst>
          </p:cNvPr>
          <p:cNvSpPr>
            <a:spLocks noChangeArrowheads="1"/>
          </p:cNvSpPr>
          <p:nvPr/>
        </p:nvSpPr>
        <p:spPr bwMode="auto">
          <a:xfrm>
            <a:off x="1905000" y="5181600"/>
            <a:ext cx="1828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2">
            <a:extLst>
              <a:ext uri="{FF2B5EF4-FFF2-40B4-BE49-F238E27FC236}">
                <a16:creationId xmlns:a16="http://schemas.microsoft.com/office/drawing/2014/main" id="{CE72A355-454C-D04D-AC7F-D5CFF16A7F0A}"/>
              </a:ext>
            </a:extLst>
          </p:cNvPr>
          <p:cNvSpPr>
            <a:spLocks noGrp="1" noChangeArrowheads="1"/>
          </p:cNvSpPr>
          <p:nvPr>
            <p:ph type="title"/>
          </p:nvPr>
        </p:nvSpPr>
        <p:spPr>
          <a:xfrm>
            <a:off x="685800" y="457200"/>
            <a:ext cx="8229600" cy="1069848"/>
          </a:xfrm>
        </p:spPr>
        <p:txBody>
          <a:bodyPr/>
          <a:lstStyle/>
          <a:p>
            <a:r>
              <a:rPr lang="en-US" altLang="en-US" dirty="0">
                <a:solidFill>
                  <a:srgbClr val="438086"/>
                </a:solidFill>
              </a:rPr>
              <a:t>Find a Restaurant!</a:t>
            </a:r>
          </a:p>
        </p:txBody>
      </p:sp>
    </p:spTree>
    <p:extLst>
      <p:ext uri="{BB962C8B-B14F-4D97-AF65-F5344CB8AC3E}">
        <p14:creationId xmlns:p14="http://schemas.microsoft.com/office/powerpoint/2010/main" val="1497870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986" name="Object 2">
            <a:hlinkClick r:id="" action="ppaction://ole?verb=0"/>
            <a:extLst>
              <a:ext uri="{FF2B5EF4-FFF2-40B4-BE49-F238E27FC236}">
                <a16:creationId xmlns:a16="http://schemas.microsoft.com/office/drawing/2014/main" id="{9A3BA52E-ED56-9E45-BF26-E89594ED26F0}"/>
              </a:ext>
            </a:extLst>
          </p:cNvPr>
          <p:cNvGraphicFramePr>
            <a:graphicFrameLocks/>
          </p:cNvGraphicFramePr>
          <p:nvPr/>
        </p:nvGraphicFramePr>
        <p:xfrm>
          <a:off x="298450" y="1846263"/>
          <a:ext cx="8274050" cy="4841875"/>
        </p:xfrm>
        <a:graphic>
          <a:graphicData uri="http://schemas.openxmlformats.org/presentationml/2006/ole">
            <mc:AlternateContent xmlns:mc="http://schemas.openxmlformats.org/markup-compatibility/2006">
              <mc:Choice xmlns:v="urn:schemas-microsoft-com:vml" Requires="v">
                <p:oleObj spid="_x0000_s406772" name="Document" r:id="rId3" imgW="24828500" imgH="14516100" progId="Word.Document.8">
                  <p:embed/>
                </p:oleObj>
              </mc:Choice>
              <mc:Fallback>
                <p:oleObj name="Document" r:id="rId3" imgW="24828500" imgH="14516100" progId="Word.Document.8">
                  <p:embed/>
                  <p:pic>
                    <p:nvPicPr>
                      <p:cNvPr id="169986" name="Object 2">
                        <a:hlinkClick r:id="" action="ppaction://ole?verb=0"/>
                        <a:extLst>
                          <a:ext uri="{FF2B5EF4-FFF2-40B4-BE49-F238E27FC236}">
                            <a16:creationId xmlns:a16="http://schemas.microsoft.com/office/drawing/2014/main" id="{9A3BA52E-ED56-9E45-BF26-E89594ED26F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1846263"/>
                        <a:ext cx="8274050"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9987" name="Oval 3">
            <a:extLst>
              <a:ext uri="{FF2B5EF4-FFF2-40B4-BE49-F238E27FC236}">
                <a16:creationId xmlns:a16="http://schemas.microsoft.com/office/drawing/2014/main" id="{B3E4D29F-AE55-2448-BB7B-B96F2A4EF2EB}"/>
              </a:ext>
            </a:extLst>
          </p:cNvPr>
          <p:cNvSpPr>
            <a:spLocks noChangeArrowheads="1"/>
          </p:cNvSpPr>
          <p:nvPr/>
        </p:nvSpPr>
        <p:spPr bwMode="auto">
          <a:xfrm>
            <a:off x="1905000" y="2438400"/>
            <a:ext cx="685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988" name="Oval 4">
            <a:extLst>
              <a:ext uri="{FF2B5EF4-FFF2-40B4-BE49-F238E27FC236}">
                <a16:creationId xmlns:a16="http://schemas.microsoft.com/office/drawing/2014/main" id="{A1A0EF68-EA9F-EE4B-8B72-1214E5A4B3C2}"/>
              </a:ext>
            </a:extLst>
          </p:cNvPr>
          <p:cNvSpPr>
            <a:spLocks noChangeArrowheads="1"/>
          </p:cNvSpPr>
          <p:nvPr/>
        </p:nvSpPr>
        <p:spPr bwMode="auto">
          <a:xfrm>
            <a:off x="4114800" y="2438400"/>
            <a:ext cx="685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989" name="Oval 5">
            <a:extLst>
              <a:ext uri="{FF2B5EF4-FFF2-40B4-BE49-F238E27FC236}">
                <a16:creationId xmlns:a16="http://schemas.microsoft.com/office/drawing/2014/main" id="{3A21716C-AAC7-D54C-A9B7-64E2BCB398BE}"/>
              </a:ext>
            </a:extLst>
          </p:cNvPr>
          <p:cNvSpPr>
            <a:spLocks noChangeArrowheads="1"/>
          </p:cNvSpPr>
          <p:nvPr/>
        </p:nvSpPr>
        <p:spPr bwMode="auto">
          <a:xfrm>
            <a:off x="1905000" y="5715000"/>
            <a:ext cx="685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990" name="Oval 6">
            <a:extLst>
              <a:ext uri="{FF2B5EF4-FFF2-40B4-BE49-F238E27FC236}">
                <a16:creationId xmlns:a16="http://schemas.microsoft.com/office/drawing/2014/main" id="{08FC1141-9036-624E-8E6C-246ADE8EFBF6}"/>
              </a:ext>
            </a:extLst>
          </p:cNvPr>
          <p:cNvSpPr>
            <a:spLocks noChangeArrowheads="1"/>
          </p:cNvSpPr>
          <p:nvPr/>
        </p:nvSpPr>
        <p:spPr bwMode="auto">
          <a:xfrm>
            <a:off x="4114800" y="5715000"/>
            <a:ext cx="685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2">
            <a:extLst>
              <a:ext uri="{FF2B5EF4-FFF2-40B4-BE49-F238E27FC236}">
                <a16:creationId xmlns:a16="http://schemas.microsoft.com/office/drawing/2014/main" id="{6F932D9B-F842-B64A-9EF1-7B372FF29C7A}"/>
              </a:ext>
            </a:extLst>
          </p:cNvPr>
          <p:cNvSpPr>
            <a:spLocks noGrp="1" noChangeArrowheads="1"/>
          </p:cNvSpPr>
          <p:nvPr>
            <p:ph type="title"/>
          </p:nvPr>
        </p:nvSpPr>
        <p:spPr>
          <a:xfrm>
            <a:off x="685800" y="457200"/>
            <a:ext cx="8229600" cy="1069848"/>
          </a:xfrm>
        </p:spPr>
        <p:txBody>
          <a:bodyPr/>
          <a:lstStyle/>
          <a:p>
            <a:r>
              <a:rPr lang="en-US" altLang="en-US" dirty="0">
                <a:solidFill>
                  <a:srgbClr val="438086"/>
                </a:solidFill>
              </a:rPr>
              <a:t>Find a Restaurant!</a:t>
            </a:r>
          </a:p>
        </p:txBody>
      </p:sp>
    </p:spTree>
    <p:extLst>
      <p:ext uri="{BB962C8B-B14F-4D97-AF65-F5344CB8AC3E}">
        <p14:creationId xmlns:p14="http://schemas.microsoft.com/office/powerpoint/2010/main" val="211520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1010" name="Object 2">
            <a:hlinkClick r:id="" action="ppaction://ole?verb=0"/>
            <a:extLst>
              <a:ext uri="{FF2B5EF4-FFF2-40B4-BE49-F238E27FC236}">
                <a16:creationId xmlns:a16="http://schemas.microsoft.com/office/drawing/2014/main" id="{90575D48-46C6-6649-A3C9-5B4B089D505B}"/>
              </a:ext>
            </a:extLst>
          </p:cNvPr>
          <p:cNvGraphicFramePr>
            <a:graphicFrameLocks/>
          </p:cNvGraphicFramePr>
          <p:nvPr/>
        </p:nvGraphicFramePr>
        <p:xfrm>
          <a:off x="298450" y="1846263"/>
          <a:ext cx="8274050" cy="4841875"/>
        </p:xfrm>
        <a:graphic>
          <a:graphicData uri="http://schemas.openxmlformats.org/presentationml/2006/ole">
            <mc:AlternateContent xmlns:mc="http://schemas.openxmlformats.org/markup-compatibility/2006">
              <mc:Choice xmlns:v="urn:schemas-microsoft-com:vml" Requires="v">
                <p:oleObj spid="_x0000_s407796" name="Document" r:id="rId3" imgW="24828500" imgH="14516100" progId="Word.Document.8">
                  <p:embed/>
                </p:oleObj>
              </mc:Choice>
              <mc:Fallback>
                <p:oleObj name="Document" r:id="rId3" imgW="24828500" imgH="14516100" progId="Word.Document.8">
                  <p:embed/>
                  <p:pic>
                    <p:nvPicPr>
                      <p:cNvPr id="171010" name="Object 2">
                        <a:hlinkClick r:id="" action="ppaction://ole?verb=0"/>
                        <a:extLst>
                          <a:ext uri="{FF2B5EF4-FFF2-40B4-BE49-F238E27FC236}">
                            <a16:creationId xmlns:a16="http://schemas.microsoft.com/office/drawing/2014/main" id="{90575D48-46C6-6649-A3C9-5B4B089D505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1846263"/>
                        <a:ext cx="8274050"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1011" name="Oval 3">
            <a:extLst>
              <a:ext uri="{FF2B5EF4-FFF2-40B4-BE49-F238E27FC236}">
                <a16:creationId xmlns:a16="http://schemas.microsoft.com/office/drawing/2014/main" id="{5C2BE8A4-70C1-0942-B50D-866F63728F9B}"/>
              </a:ext>
            </a:extLst>
          </p:cNvPr>
          <p:cNvSpPr>
            <a:spLocks noChangeArrowheads="1"/>
          </p:cNvSpPr>
          <p:nvPr/>
        </p:nvSpPr>
        <p:spPr bwMode="auto">
          <a:xfrm>
            <a:off x="1905000" y="2438400"/>
            <a:ext cx="30480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2" name="Oval 4">
            <a:extLst>
              <a:ext uri="{FF2B5EF4-FFF2-40B4-BE49-F238E27FC236}">
                <a16:creationId xmlns:a16="http://schemas.microsoft.com/office/drawing/2014/main" id="{CBD3DFD4-9FD1-2F47-BBF2-D8BF3D151A88}"/>
              </a:ext>
            </a:extLst>
          </p:cNvPr>
          <p:cNvSpPr>
            <a:spLocks noChangeArrowheads="1"/>
          </p:cNvSpPr>
          <p:nvPr/>
        </p:nvSpPr>
        <p:spPr bwMode="auto">
          <a:xfrm>
            <a:off x="1905000" y="2971800"/>
            <a:ext cx="30480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2">
            <a:extLst>
              <a:ext uri="{FF2B5EF4-FFF2-40B4-BE49-F238E27FC236}">
                <a16:creationId xmlns:a16="http://schemas.microsoft.com/office/drawing/2014/main" id="{29AE90F4-47DF-7241-AFFB-E10CB8E91965}"/>
              </a:ext>
            </a:extLst>
          </p:cNvPr>
          <p:cNvSpPr>
            <a:spLocks noGrp="1" noChangeArrowheads="1"/>
          </p:cNvSpPr>
          <p:nvPr>
            <p:ph type="title"/>
          </p:nvPr>
        </p:nvSpPr>
        <p:spPr>
          <a:xfrm>
            <a:off x="685800" y="457200"/>
            <a:ext cx="8229600" cy="1069848"/>
          </a:xfrm>
        </p:spPr>
        <p:txBody>
          <a:bodyPr/>
          <a:lstStyle/>
          <a:p>
            <a:r>
              <a:rPr lang="en-US" altLang="en-US" dirty="0">
                <a:solidFill>
                  <a:srgbClr val="438086"/>
                </a:solidFill>
              </a:rPr>
              <a:t>Find a Restaurant!</a:t>
            </a:r>
          </a:p>
        </p:txBody>
      </p:sp>
    </p:spTree>
    <p:extLst>
      <p:ext uri="{BB962C8B-B14F-4D97-AF65-F5344CB8AC3E}">
        <p14:creationId xmlns:p14="http://schemas.microsoft.com/office/powerpoint/2010/main" val="680866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a:hlinkClick r:id="" action="ppaction://ole?verb=0"/>
            <a:extLst>
              <a:ext uri="{FF2B5EF4-FFF2-40B4-BE49-F238E27FC236}">
                <a16:creationId xmlns:a16="http://schemas.microsoft.com/office/drawing/2014/main" id="{FCAE1927-CB55-244C-A219-819A594D6666}"/>
              </a:ext>
            </a:extLst>
          </p:cNvPr>
          <p:cNvGraphicFramePr>
            <a:graphicFrameLocks/>
          </p:cNvGraphicFramePr>
          <p:nvPr/>
        </p:nvGraphicFramePr>
        <p:xfrm>
          <a:off x="298450" y="1846263"/>
          <a:ext cx="8274050" cy="4841875"/>
        </p:xfrm>
        <a:graphic>
          <a:graphicData uri="http://schemas.openxmlformats.org/presentationml/2006/ole">
            <mc:AlternateContent xmlns:mc="http://schemas.openxmlformats.org/markup-compatibility/2006">
              <mc:Choice xmlns:v="urn:schemas-microsoft-com:vml" Requires="v">
                <p:oleObj spid="_x0000_s408820" name="Document" r:id="rId3" imgW="24828500" imgH="14516100" progId="Word.Document.8">
                  <p:embed/>
                </p:oleObj>
              </mc:Choice>
              <mc:Fallback>
                <p:oleObj name="Document" r:id="rId3" imgW="24828500" imgH="14516100" progId="Word.Document.8">
                  <p:embed/>
                  <p:pic>
                    <p:nvPicPr>
                      <p:cNvPr id="172034" name="Object 2">
                        <a:hlinkClick r:id="" action="ppaction://ole?verb=0"/>
                        <a:extLst>
                          <a:ext uri="{FF2B5EF4-FFF2-40B4-BE49-F238E27FC236}">
                            <a16:creationId xmlns:a16="http://schemas.microsoft.com/office/drawing/2014/main" id="{FCAE1927-CB55-244C-A219-819A594D666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1846263"/>
                        <a:ext cx="8274050"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5" name="Oval 3">
            <a:extLst>
              <a:ext uri="{FF2B5EF4-FFF2-40B4-BE49-F238E27FC236}">
                <a16:creationId xmlns:a16="http://schemas.microsoft.com/office/drawing/2014/main" id="{E7183BB4-9833-6B4E-9467-48AF47581A2A}"/>
              </a:ext>
            </a:extLst>
          </p:cNvPr>
          <p:cNvSpPr>
            <a:spLocks noChangeArrowheads="1"/>
          </p:cNvSpPr>
          <p:nvPr/>
        </p:nvSpPr>
        <p:spPr bwMode="auto">
          <a:xfrm>
            <a:off x="6324600" y="2438400"/>
            <a:ext cx="685800" cy="609600"/>
          </a:xfrm>
          <a:prstGeom prst="ellipse">
            <a:avLst/>
          </a:prstGeom>
          <a:noFill/>
          <a:ln w="571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anose="02020603050405020304" pitchFamily="18" charset="0"/>
            </a:endParaRPr>
          </a:p>
        </p:txBody>
      </p:sp>
      <p:sp>
        <p:nvSpPr>
          <p:cNvPr id="172036" name="Oval 4">
            <a:extLst>
              <a:ext uri="{FF2B5EF4-FFF2-40B4-BE49-F238E27FC236}">
                <a16:creationId xmlns:a16="http://schemas.microsoft.com/office/drawing/2014/main" id="{9BDEB3A4-3280-4047-B868-8C53DD09A0CE}"/>
              </a:ext>
            </a:extLst>
          </p:cNvPr>
          <p:cNvSpPr>
            <a:spLocks noChangeArrowheads="1"/>
          </p:cNvSpPr>
          <p:nvPr/>
        </p:nvSpPr>
        <p:spPr bwMode="auto">
          <a:xfrm>
            <a:off x="6324600" y="2971800"/>
            <a:ext cx="685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37" name="Oval 5">
            <a:extLst>
              <a:ext uri="{FF2B5EF4-FFF2-40B4-BE49-F238E27FC236}">
                <a16:creationId xmlns:a16="http://schemas.microsoft.com/office/drawing/2014/main" id="{26C1A211-4AFE-474A-829A-E0D08A61211F}"/>
              </a:ext>
            </a:extLst>
          </p:cNvPr>
          <p:cNvSpPr>
            <a:spLocks noChangeArrowheads="1"/>
          </p:cNvSpPr>
          <p:nvPr/>
        </p:nvSpPr>
        <p:spPr bwMode="auto">
          <a:xfrm>
            <a:off x="6324600" y="5715000"/>
            <a:ext cx="685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p:txBody>
      </p:sp>
      <p:sp>
        <p:nvSpPr>
          <p:cNvPr id="9" name="Rectangle 2">
            <a:extLst>
              <a:ext uri="{FF2B5EF4-FFF2-40B4-BE49-F238E27FC236}">
                <a16:creationId xmlns:a16="http://schemas.microsoft.com/office/drawing/2014/main" id="{1D65E30F-767D-0A45-B7EA-B4410E8B9225}"/>
              </a:ext>
            </a:extLst>
          </p:cNvPr>
          <p:cNvSpPr>
            <a:spLocks noGrp="1" noChangeArrowheads="1"/>
          </p:cNvSpPr>
          <p:nvPr>
            <p:ph type="title"/>
          </p:nvPr>
        </p:nvSpPr>
        <p:spPr>
          <a:xfrm>
            <a:off x="685800" y="457200"/>
            <a:ext cx="8229600" cy="1069848"/>
          </a:xfrm>
        </p:spPr>
        <p:txBody>
          <a:bodyPr/>
          <a:lstStyle/>
          <a:p>
            <a:r>
              <a:rPr lang="en-US" altLang="en-US" dirty="0">
                <a:solidFill>
                  <a:srgbClr val="438086"/>
                </a:solidFill>
              </a:rPr>
              <a:t>Find a Restaurant!</a:t>
            </a:r>
          </a:p>
        </p:txBody>
      </p:sp>
    </p:spTree>
    <p:extLst>
      <p:ext uri="{BB962C8B-B14F-4D97-AF65-F5344CB8AC3E}">
        <p14:creationId xmlns:p14="http://schemas.microsoft.com/office/powerpoint/2010/main" val="41617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058" name="Object 2">
            <a:hlinkClick r:id="" action="ppaction://ole?verb=0"/>
            <a:extLst>
              <a:ext uri="{FF2B5EF4-FFF2-40B4-BE49-F238E27FC236}">
                <a16:creationId xmlns:a16="http://schemas.microsoft.com/office/drawing/2014/main" id="{81323F71-C0F0-624B-938D-69A08FC2CFBA}"/>
              </a:ext>
            </a:extLst>
          </p:cNvPr>
          <p:cNvGraphicFramePr>
            <a:graphicFrameLocks/>
          </p:cNvGraphicFramePr>
          <p:nvPr/>
        </p:nvGraphicFramePr>
        <p:xfrm>
          <a:off x="298450" y="1846263"/>
          <a:ext cx="8274050" cy="4841875"/>
        </p:xfrm>
        <a:graphic>
          <a:graphicData uri="http://schemas.openxmlformats.org/presentationml/2006/ole">
            <mc:AlternateContent xmlns:mc="http://schemas.openxmlformats.org/markup-compatibility/2006">
              <mc:Choice xmlns:v="urn:schemas-microsoft-com:vml" Requires="v">
                <p:oleObj spid="_x0000_s409844" name="Document" r:id="rId3" imgW="24828500" imgH="14516100" progId="Word.Document.8">
                  <p:embed/>
                </p:oleObj>
              </mc:Choice>
              <mc:Fallback>
                <p:oleObj name="Document" r:id="rId3" imgW="24828500" imgH="14516100" progId="Word.Document.8">
                  <p:embed/>
                  <p:pic>
                    <p:nvPicPr>
                      <p:cNvPr id="173058" name="Object 2">
                        <a:hlinkClick r:id="" action="ppaction://ole?verb=0"/>
                        <a:extLst>
                          <a:ext uri="{FF2B5EF4-FFF2-40B4-BE49-F238E27FC236}">
                            <a16:creationId xmlns:a16="http://schemas.microsoft.com/office/drawing/2014/main" id="{81323F71-C0F0-624B-938D-69A08FC2CFB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1846263"/>
                        <a:ext cx="8274050"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059" name="Oval 3">
            <a:extLst>
              <a:ext uri="{FF2B5EF4-FFF2-40B4-BE49-F238E27FC236}">
                <a16:creationId xmlns:a16="http://schemas.microsoft.com/office/drawing/2014/main" id="{1142F8E7-B350-8F44-9E62-942CCC209115}"/>
              </a:ext>
            </a:extLst>
          </p:cNvPr>
          <p:cNvSpPr>
            <a:spLocks noChangeArrowheads="1"/>
          </p:cNvSpPr>
          <p:nvPr/>
        </p:nvSpPr>
        <p:spPr bwMode="auto">
          <a:xfrm>
            <a:off x="7391400" y="5105400"/>
            <a:ext cx="685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p:txBody>
      </p:sp>
      <p:sp>
        <p:nvSpPr>
          <p:cNvPr id="173061" name="Oval 5">
            <a:extLst>
              <a:ext uri="{FF2B5EF4-FFF2-40B4-BE49-F238E27FC236}">
                <a16:creationId xmlns:a16="http://schemas.microsoft.com/office/drawing/2014/main" id="{A67A1A91-2423-5343-B2DB-60FAA8EBFA1E}"/>
              </a:ext>
            </a:extLst>
          </p:cNvPr>
          <p:cNvSpPr>
            <a:spLocks noChangeArrowheads="1"/>
          </p:cNvSpPr>
          <p:nvPr/>
        </p:nvSpPr>
        <p:spPr bwMode="auto">
          <a:xfrm>
            <a:off x="7391400" y="2438400"/>
            <a:ext cx="685800" cy="609600"/>
          </a:xfrm>
          <a:prstGeom prst="ellipse">
            <a:avLst/>
          </a:prstGeom>
          <a:noFill/>
          <a:ln w="571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anose="02020603050405020304" pitchFamily="18" charset="0"/>
            </a:endParaRPr>
          </a:p>
        </p:txBody>
      </p:sp>
      <p:sp>
        <p:nvSpPr>
          <p:cNvPr id="8" name="Rectangle 2">
            <a:extLst>
              <a:ext uri="{FF2B5EF4-FFF2-40B4-BE49-F238E27FC236}">
                <a16:creationId xmlns:a16="http://schemas.microsoft.com/office/drawing/2014/main" id="{EFA8F4B9-5FF5-7946-9807-8D2AF6727EAE}"/>
              </a:ext>
            </a:extLst>
          </p:cNvPr>
          <p:cNvSpPr>
            <a:spLocks noGrp="1" noChangeArrowheads="1"/>
          </p:cNvSpPr>
          <p:nvPr>
            <p:ph type="title"/>
          </p:nvPr>
        </p:nvSpPr>
        <p:spPr>
          <a:xfrm>
            <a:off x="685800" y="457200"/>
            <a:ext cx="8229600" cy="1069848"/>
          </a:xfrm>
        </p:spPr>
        <p:txBody>
          <a:bodyPr/>
          <a:lstStyle/>
          <a:p>
            <a:r>
              <a:rPr lang="en-US" altLang="en-US" dirty="0">
                <a:solidFill>
                  <a:srgbClr val="438086"/>
                </a:solidFill>
              </a:rPr>
              <a:t>Find a Restaurant!</a:t>
            </a:r>
          </a:p>
        </p:txBody>
      </p:sp>
    </p:spTree>
    <p:extLst>
      <p:ext uri="{BB962C8B-B14F-4D97-AF65-F5344CB8AC3E}">
        <p14:creationId xmlns:p14="http://schemas.microsoft.com/office/powerpoint/2010/main" val="562796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82" name="Object 2">
            <a:hlinkClick r:id="" action="ppaction://ole?verb=0"/>
            <a:extLst>
              <a:ext uri="{FF2B5EF4-FFF2-40B4-BE49-F238E27FC236}">
                <a16:creationId xmlns:a16="http://schemas.microsoft.com/office/drawing/2014/main" id="{5B852BEA-CA9A-7544-BFEE-E514EEF7F9AD}"/>
              </a:ext>
            </a:extLst>
          </p:cNvPr>
          <p:cNvGraphicFramePr>
            <a:graphicFrameLocks/>
          </p:cNvGraphicFramePr>
          <p:nvPr/>
        </p:nvGraphicFramePr>
        <p:xfrm>
          <a:off x="298450" y="1865313"/>
          <a:ext cx="8274050" cy="4822825"/>
        </p:xfrm>
        <a:graphic>
          <a:graphicData uri="http://schemas.openxmlformats.org/presentationml/2006/ole">
            <mc:AlternateContent xmlns:mc="http://schemas.openxmlformats.org/markup-compatibility/2006">
              <mc:Choice xmlns:v="urn:schemas-microsoft-com:vml" Requires="v">
                <p:oleObj spid="_x0000_s410868" name="Document" r:id="rId3" imgW="24803100" imgH="14452600" progId="Word.Document.8">
                  <p:embed/>
                </p:oleObj>
              </mc:Choice>
              <mc:Fallback>
                <p:oleObj name="Document" r:id="rId3" imgW="24803100" imgH="14452600" progId="Word.Document.8">
                  <p:embed/>
                  <p:pic>
                    <p:nvPicPr>
                      <p:cNvPr id="174082" name="Object 2">
                        <a:hlinkClick r:id="" action="ppaction://ole?verb=0"/>
                        <a:extLst>
                          <a:ext uri="{FF2B5EF4-FFF2-40B4-BE49-F238E27FC236}">
                            <a16:creationId xmlns:a16="http://schemas.microsoft.com/office/drawing/2014/main" id="{5B852BEA-CA9A-7544-BFEE-E514EEF7F9A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1865313"/>
                        <a:ext cx="8274050" cy="482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083" name="Oval 3">
            <a:extLst>
              <a:ext uri="{FF2B5EF4-FFF2-40B4-BE49-F238E27FC236}">
                <a16:creationId xmlns:a16="http://schemas.microsoft.com/office/drawing/2014/main" id="{2DC1AAF6-5A0E-6444-ABC6-9F53FDB4BB6A}"/>
              </a:ext>
            </a:extLst>
          </p:cNvPr>
          <p:cNvSpPr>
            <a:spLocks noChangeArrowheads="1"/>
          </p:cNvSpPr>
          <p:nvPr/>
        </p:nvSpPr>
        <p:spPr bwMode="auto">
          <a:xfrm>
            <a:off x="7391400" y="5105400"/>
            <a:ext cx="685800" cy="609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p:txBody>
      </p:sp>
      <p:sp>
        <p:nvSpPr>
          <p:cNvPr id="174085" name="Oval 5">
            <a:extLst>
              <a:ext uri="{FF2B5EF4-FFF2-40B4-BE49-F238E27FC236}">
                <a16:creationId xmlns:a16="http://schemas.microsoft.com/office/drawing/2014/main" id="{3FB52780-7D56-4440-9336-DC0C4BB614B5}"/>
              </a:ext>
            </a:extLst>
          </p:cNvPr>
          <p:cNvSpPr>
            <a:spLocks noChangeArrowheads="1"/>
          </p:cNvSpPr>
          <p:nvPr/>
        </p:nvSpPr>
        <p:spPr bwMode="auto">
          <a:xfrm>
            <a:off x="7391400" y="2438400"/>
            <a:ext cx="685800" cy="609600"/>
          </a:xfrm>
          <a:prstGeom prst="ellipse">
            <a:avLst/>
          </a:prstGeom>
          <a:noFill/>
          <a:ln w="571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anose="02020603050405020304" pitchFamily="18" charset="0"/>
            </a:endParaRPr>
          </a:p>
        </p:txBody>
      </p:sp>
      <p:sp>
        <p:nvSpPr>
          <p:cNvPr id="8" name="Rectangle 2">
            <a:extLst>
              <a:ext uri="{FF2B5EF4-FFF2-40B4-BE49-F238E27FC236}">
                <a16:creationId xmlns:a16="http://schemas.microsoft.com/office/drawing/2014/main" id="{F31161C6-08F3-AF4C-891A-F2EA47B61564}"/>
              </a:ext>
            </a:extLst>
          </p:cNvPr>
          <p:cNvSpPr>
            <a:spLocks noGrp="1" noChangeArrowheads="1"/>
          </p:cNvSpPr>
          <p:nvPr>
            <p:ph type="title"/>
          </p:nvPr>
        </p:nvSpPr>
        <p:spPr>
          <a:xfrm>
            <a:off x="685800" y="457200"/>
            <a:ext cx="8229600" cy="1069848"/>
          </a:xfrm>
        </p:spPr>
        <p:txBody>
          <a:bodyPr/>
          <a:lstStyle/>
          <a:p>
            <a:r>
              <a:rPr lang="en-US" altLang="en-US" dirty="0">
                <a:solidFill>
                  <a:srgbClr val="438086"/>
                </a:solidFill>
              </a:rPr>
              <a:t>Find a Restaurant!</a:t>
            </a:r>
          </a:p>
        </p:txBody>
      </p:sp>
    </p:spTree>
    <p:extLst>
      <p:ext uri="{BB962C8B-B14F-4D97-AF65-F5344CB8AC3E}">
        <p14:creationId xmlns:p14="http://schemas.microsoft.com/office/powerpoint/2010/main" val="360742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E2C2F55D-3653-0D42-B0C3-97246E92D4A8}"/>
              </a:ext>
            </a:extLst>
          </p:cNvPr>
          <p:cNvSpPr>
            <a:spLocks noGrp="1" noChangeArrowheads="1"/>
          </p:cNvSpPr>
          <p:nvPr>
            <p:ph type="title"/>
          </p:nvPr>
        </p:nvSpPr>
        <p:spPr>
          <a:xfrm>
            <a:off x="685800" y="990600"/>
            <a:ext cx="8229600" cy="1066800"/>
          </a:xfrm>
        </p:spPr>
        <p:txBody>
          <a:bodyPr>
            <a:normAutofit/>
          </a:bodyPr>
          <a:lstStyle/>
          <a:p>
            <a:r>
              <a:rPr lang="zh-CN" altLang="en-US" b="1" dirty="0">
                <a:solidFill>
                  <a:srgbClr val="438086"/>
                </a:solidFill>
                <a:latin typeface="+mj-ea"/>
              </a:rPr>
              <a:t>基于用户的近邻协同过滤</a:t>
            </a:r>
          </a:p>
        </p:txBody>
      </p:sp>
      <p:sp>
        <p:nvSpPr>
          <p:cNvPr id="33794" name="内容占位符 2">
            <a:extLst>
              <a:ext uri="{FF2B5EF4-FFF2-40B4-BE49-F238E27FC236}">
                <a16:creationId xmlns:a16="http://schemas.microsoft.com/office/drawing/2014/main" id="{CD23F665-F18A-9745-91B8-463095977406}"/>
              </a:ext>
            </a:extLst>
          </p:cNvPr>
          <p:cNvSpPr>
            <a:spLocks noGrp="1" noChangeArrowheads="1"/>
          </p:cNvSpPr>
          <p:nvPr>
            <p:ph idx="1"/>
          </p:nvPr>
        </p:nvSpPr>
        <p:spPr>
          <a:xfrm>
            <a:off x="513904" y="2209800"/>
            <a:ext cx="8229600" cy="4525963"/>
          </a:xfrm>
        </p:spPr>
        <p:txBody>
          <a:bodyPr>
            <a:normAutofit/>
          </a:bodyPr>
          <a:lstStyle/>
          <a:p>
            <a:pPr marL="457200" indent="-457200"/>
            <a:r>
              <a:rPr lang="zh-CN" altLang="en-US" sz="2400" dirty="0">
                <a:latin typeface="+mn-ea"/>
              </a:rPr>
              <a:t>给定：活动用户</a:t>
            </a:r>
            <a:r>
              <a:rPr lang="en-US" altLang="zh-CN" sz="2400" dirty="0">
                <a:latin typeface="+mn-ea"/>
              </a:rPr>
              <a:t>Alice</a:t>
            </a:r>
            <a:r>
              <a:rPr lang="zh-CN" altLang="en-US" sz="2400" dirty="0">
                <a:latin typeface="+mn-ea"/>
              </a:rPr>
              <a:t>，一个</a:t>
            </a:r>
            <a:r>
              <a:rPr lang="en-US" altLang="zh-CN" sz="2400" dirty="0">
                <a:latin typeface="+mn-ea"/>
              </a:rPr>
              <a:t>Alice</a:t>
            </a:r>
            <a:r>
              <a:rPr lang="zh-CN" altLang="en-US" sz="2400" dirty="0">
                <a:latin typeface="+mn-ea"/>
              </a:rPr>
              <a:t>从没浏览过的项目</a:t>
            </a:r>
            <a:r>
              <a:rPr lang="en-US" altLang="zh-CN" sz="2400" dirty="0">
                <a:latin typeface="+mn-ea"/>
              </a:rPr>
              <a:t>I</a:t>
            </a:r>
          </a:p>
          <a:p>
            <a:pPr marL="457200" indent="-457200"/>
            <a:r>
              <a:rPr lang="zh-CN" altLang="en-US" sz="2400" dirty="0">
                <a:latin typeface="+mn-ea"/>
              </a:rPr>
              <a:t>目标：估计</a:t>
            </a:r>
            <a:r>
              <a:rPr lang="en-US" altLang="zh-CN" sz="2400" dirty="0">
                <a:latin typeface="+mn-ea"/>
              </a:rPr>
              <a:t>Alice</a:t>
            </a:r>
            <a:r>
              <a:rPr lang="zh-CN" altLang="en-US" sz="2400" dirty="0">
                <a:latin typeface="+mn-ea"/>
              </a:rPr>
              <a:t>对该项目的评分</a:t>
            </a:r>
          </a:p>
        </p:txBody>
      </p:sp>
      <p:pic>
        <p:nvPicPr>
          <p:cNvPr id="33795" name="图片 4" descr="ASD1T)TVQFA$Q}QWZJ8F0Z7">
            <a:extLst>
              <a:ext uri="{FF2B5EF4-FFF2-40B4-BE49-F238E27FC236}">
                <a16:creationId xmlns:a16="http://schemas.microsoft.com/office/drawing/2014/main" id="{D3CB6FB9-4B85-1D48-8CB7-0E46233C4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3200400"/>
            <a:ext cx="809217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91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609600" y="838200"/>
            <a:ext cx="7086600" cy="1143000"/>
          </a:xfrm>
        </p:spPr>
        <p:txBody>
          <a:bodyPr>
            <a:normAutofit/>
          </a:bodyPr>
          <a:lstStyle/>
          <a:p>
            <a:r>
              <a:rPr lang="en-US" altLang="zh-CN" sz="4400" b="1" dirty="0">
                <a:solidFill>
                  <a:srgbClr val="438086"/>
                </a:solidFill>
                <a:latin typeface="Arial" charset="0"/>
                <a:ea typeface="Arial" charset="0"/>
                <a:cs typeface="Arial" charset="0"/>
              </a:rPr>
              <a:t>Coverage</a:t>
            </a:r>
          </a:p>
        </p:txBody>
      </p:sp>
      <p:sp>
        <p:nvSpPr>
          <p:cNvPr id="9218" name="Rectangle 3"/>
          <p:cNvSpPr>
            <a:spLocks noGrp="1" noChangeArrowheads="1"/>
          </p:cNvSpPr>
          <p:nvPr>
            <p:ph type="body" idx="1"/>
          </p:nvPr>
        </p:nvSpPr>
        <p:spPr>
          <a:xfrm>
            <a:off x="609600" y="1143000"/>
            <a:ext cx="8305800" cy="5486400"/>
          </a:xfrm>
        </p:spPr>
        <p:txBody>
          <a:bodyPr>
            <a:normAutofit/>
          </a:bodyPr>
          <a:lstStyle/>
          <a:p>
            <a:pPr>
              <a:spcBef>
                <a:spcPts val="1500"/>
              </a:spcBef>
            </a:pPr>
            <a:endParaRPr lang="zh-CN" altLang="en-US" sz="4000" dirty="0">
              <a:ea typeface="宋体" charset="-122"/>
            </a:endParaRPr>
          </a:p>
          <a:p>
            <a:pPr>
              <a:lnSpc>
                <a:spcPct val="150000"/>
              </a:lnSpc>
              <a:spcBef>
                <a:spcPts val="1500"/>
              </a:spcBef>
            </a:pPr>
            <a:r>
              <a:rPr lang="en-US" sz="3200" dirty="0"/>
              <a:t>Introduction</a:t>
            </a:r>
          </a:p>
          <a:p>
            <a:pPr>
              <a:lnSpc>
                <a:spcPct val="150000"/>
              </a:lnSpc>
              <a:spcBef>
                <a:spcPts val="1500"/>
              </a:spcBef>
            </a:pPr>
            <a:r>
              <a:rPr lang="en-US" sz="3200" dirty="0"/>
              <a:t>Collaborative filtering recommender</a:t>
            </a:r>
          </a:p>
          <a:p>
            <a:pPr>
              <a:lnSpc>
                <a:spcPct val="150000"/>
              </a:lnSpc>
              <a:spcBef>
                <a:spcPts val="1500"/>
              </a:spcBef>
            </a:pPr>
            <a:r>
              <a:rPr lang="en-US" sz="3200" dirty="0"/>
              <a:t>Content-based recommender</a:t>
            </a:r>
          </a:p>
          <a:p>
            <a:pPr>
              <a:lnSpc>
                <a:spcPct val="150000"/>
              </a:lnSpc>
              <a:spcBef>
                <a:spcPts val="1500"/>
              </a:spcBef>
            </a:pPr>
            <a:r>
              <a:rPr lang="en-US" sz="3200" dirty="0"/>
              <a:t>Hybrid recommender</a:t>
            </a:r>
            <a:endParaRPr lang="en-US" altLang="zh-CN" sz="3200" dirty="0">
              <a:ea typeface="宋体" charset="-122"/>
            </a:endParaRPr>
          </a:p>
          <a:p>
            <a:pPr>
              <a:lnSpc>
                <a:spcPct val="150000"/>
              </a:lnSpc>
              <a:spcBef>
                <a:spcPts val="1500"/>
              </a:spcBef>
            </a:pPr>
            <a:r>
              <a:rPr lang="en-US" sz="3200" dirty="0"/>
              <a:t>Applications</a:t>
            </a:r>
          </a:p>
        </p:txBody>
      </p:sp>
    </p:spTree>
    <p:extLst>
      <p:ext uri="{BB962C8B-B14F-4D97-AF65-F5344CB8AC3E}">
        <p14:creationId xmlns:p14="http://schemas.microsoft.com/office/powerpoint/2010/main" val="436936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a:extLst>
              <a:ext uri="{FF2B5EF4-FFF2-40B4-BE49-F238E27FC236}">
                <a16:creationId xmlns:a16="http://schemas.microsoft.com/office/drawing/2014/main" id="{4B778AAB-7A04-394A-89F0-97BB6602C78C}"/>
              </a:ext>
            </a:extLst>
          </p:cNvPr>
          <p:cNvSpPr>
            <a:spLocks noGrp="1" noChangeArrowheads="1"/>
          </p:cNvSpPr>
          <p:nvPr>
            <p:ph type="title"/>
          </p:nvPr>
        </p:nvSpPr>
        <p:spPr>
          <a:xfrm>
            <a:off x="533400" y="1066800"/>
            <a:ext cx="8229600" cy="1066800"/>
          </a:xfrm>
        </p:spPr>
        <p:txBody>
          <a:bodyPr>
            <a:noAutofit/>
          </a:bodyPr>
          <a:lstStyle/>
          <a:p>
            <a:br>
              <a:rPr lang="zh-CN" altLang="en-US" b="1" dirty="0">
                <a:solidFill>
                  <a:srgbClr val="438086"/>
                </a:solidFill>
                <a:latin typeface="+mj-ea"/>
                <a:sym typeface="Arial" panose="020B0604020202020204" pitchFamily="34" charset="0"/>
              </a:rPr>
            </a:br>
            <a:r>
              <a:rPr lang="zh-CN" altLang="en-US" b="1" dirty="0">
                <a:solidFill>
                  <a:srgbClr val="438086"/>
                </a:solidFill>
                <a:latin typeface="+mj-ea"/>
                <a:sym typeface="Arial" panose="020B0604020202020204" pitchFamily="34" charset="0"/>
              </a:rPr>
              <a:t>基于用户的近邻协同过滤</a:t>
            </a:r>
            <a:br>
              <a:rPr lang="zh-CN" altLang="en-US" b="1" dirty="0">
                <a:solidFill>
                  <a:srgbClr val="438086"/>
                </a:solidFill>
                <a:latin typeface="+mj-ea"/>
              </a:rPr>
            </a:br>
            <a:endParaRPr lang="zh-CN" altLang="en-US" b="1" dirty="0">
              <a:solidFill>
                <a:srgbClr val="438086"/>
              </a:solidFill>
              <a:latin typeface="+mj-ea"/>
            </a:endParaRPr>
          </a:p>
        </p:txBody>
      </p:sp>
      <p:sp>
        <p:nvSpPr>
          <p:cNvPr id="3" name="内容占位符 2">
            <a:extLst>
              <a:ext uri="{FF2B5EF4-FFF2-40B4-BE49-F238E27FC236}">
                <a16:creationId xmlns:a16="http://schemas.microsoft.com/office/drawing/2014/main" id="{42B61FEF-2A6C-234C-A8C5-BFBD195678FE}"/>
              </a:ext>
            </a:extLst>
          </p:cNvPr>
          <p:cNvSpPr>
            <a:spLocks noGrp="1"/>
          </p:cNvSpPr>
          <p:nvPr>
            <p:ph idx="1"/>
          </p:nvPr>
        </p:nvSpPr>
        <p:spPr/>
        <p:txBody>
          <a:bodyPr>
            <a:normAutofit/>
          </a:bodyPr>
          <a:lstStyle/>
          <a:p>
            <a:r>
              <a:rPr lang="zh-CN" altLang="en-US" sz="2400" dirty="0"/>
              <a:t>步骤：</a:t>
            </a:r>
          </a:p>
          <a:p>
            <a:pPr marL="914400" lvl="1" indent="-457200">
              <a:lnSpc>
                <a:spcPct val="150000"/>
              </a:lnSpc>
              <a:buFont typeface="Wingdings" pitchFamily="2" charset="2"/>
              <a:buChar char="Ø"/>
            </a:pPr>
            <a:r>
              <a:rPr lang="zh-CN" altLang="en-US" sz="2400" dirty="0"/>
              <a:t>发现那些与</a:t>
            </a:r>
            <a:r>
              <a:rPr lang="en-US" altLang="zh-CN" sz="2400" dirty="0"/>
              <a:t>Alice</a:t>
            </a:r>
            <a:r>
              <a:rPr lang="zh-CN" altLang="en-US" sz="2400" dirty="0"/>
              <a:t>在过去喜欢相同项目并且对项目</a:t>
            </a:r>
            <a:r>
              <a:rPr lang="en-US" altLang="zh-CN" sz="2400" dirty="0"/>
              <a:t>I</a:t>
            </a:r>
            <a:r>
              <a:rPr lang="zh-CN" altLang="en-US" sz="2400" dirty="0"/>
              <a:t>打过分的的用户集合</a:t>
            </a:r>
          </a:p>
          <a:p>
            <a:pPr marL="914400" lvl="1" indent="-457200">
              <a:lnSpc>
                <a:spcPct val="150000"/>
              </a:lnSpc>
              <a:buFont typeface="Wingdings" pitchFamily="2" charset="2"/>
              <a:buChar char="Ø"/>
            </a:pPr>
            <a:r>
              <a:rPr lang="zh-CN" altLang="en-US" sz="2400" dirty="0"/>
              <a:t>用这些用户对项目</a:t>
            </a:r>
            <a:r>
              <a:rPr lang="en-US" altLang="zh-CN" sz="2400" dirty="0"/>
              <a:t>I</a:t>
            </a:r>
            <a:r>
              <a:rPr lang="zh-CN" altLang="en-US" sz="2400" dirty="0"/>
              <a:t>的打分的</a:t>
            </a:r>
            <a:r>
              <a:rPr lang="en-US" altLang="zh-CN" sz="2400" dirty="0"/>
              <a:t>(</a:t>
            </a:r>
            <a:r>
              <a:rPr lang="ja-JP" altLang="en-US" sz="2400"/>
              <a:t>加权</a:t>
            </a:r>
            <a:r>
              <a:rPr lang="en-US" altLang="zh-CN" sz="2400" dirty="0"/>
              <a:t>)</a:t>
            </a:r>
            <a:r>
              <a:rPr lang="zh-CN" altLang="en-US" sz="2400" dirty="0"/>
              <a:t>均值预测</a:t>
            </a:r>
            <a:r>
              <a:rPr lang="en-US" altLang="zh-CN" sz="2400" dirty="0"/>
              <a:t>Alice</a:t>
            </a:r>
            <a:r>
              <a:rPr lang="zh-CN" altLang="en-US" sz="2400" dirty="0"/>
              <a:t>对项目</a:t>
            </a:r>
            <a:r>
              <a:rPr lang="en-US" altLang="zh-CN" sz="2400" dirty="0"/>
              <a:t>I</a:t>
            </a:r>
            <a:r>
              <a:rPr lang="zh-CN" altLang="en-US" sz="2400" dirty="0"/>
              <a:t>的打分；</a:t>
            </a:r>
          </a:p>
          <a:p>
            <a:pPr marL="914400" lvl="1" indent="-457200">
              <a:lnSpc>
                <a:spcPct val="150000"/>
              </a:lnSpc>
              <a:buFont typeface="Wingdings" pitchFamily="2" charset="2"/>
              <a:buChar char="Ø"/>
            </a:pPr>
            <a:r>
              <a:rPr lang="zh-CN" altLang="en-US" sz="2400" dirty="0"/>
              <a:t>根据同样的方法，预测</a:t>
            </a:r>
            <a:r>
              <a:rPr lang="en-US" altLang="zh-CN" sz="2400" dirty="0"/>
              <a:t>Alice</a:t>
            </a:r>
            <a:r>
              <a:rPr lang="zh-CN" altLang="en-US" sz="2400" dirty="0"/>
              <a:t>对所有没有浏览过的项目的打分，将那些具有较高预测打分的项目推荐给</a:t>
            </a:r>
            <a:r>
              <a:rPr lang="en-US" altLang="zh-CN" sz="2400" dirty="0"/>
              <a:t>Alice</a:t>
            </a:r>
          </a:p>
          <a:p>
            <a:pPr>
              <a:buFont typeface="Wingdings" pitchFamily="2" charset="2"/>
              <a:buNone/>
            </a:pPr>
            <a:endParaRPr lang="zh-CN" altLang="en-US" sz="2400" dirty="0"/>
          </a:p>
          <a:p>
            <a:pPr>
              <a:buFont typeface="Arial" panose="020B0604020202020204" pitchFamily="34" charset="0"/>
              <a:buNone/>
            </a:pPr>
            <a:endParaRPr lang="zh-CN" altLang="en-US" sz="2400" dirty="0"/>
          </a:p>
        </p:txBody>
      </p:sp>
    </p:spTree>
    <p:extLst>
      <p:ext uri="{BB962C8B-B14F-4D97-AF65-F5344CB8AC3E}">
        <p14:creationId xmlns:p14="http://schemas.microsoft.com/office/powerpoint/2010/main" val="61801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ECCC0FD4-ABBA-7143-A905-9A3A9903D659}"/>
              </a:ext>
            </a:extLst>
          </p:cNvPr>
          <p:cNvSpPr>
            <a:spLocks noGrp="1" noChangeArrowheads="1"/>
          </p:cNvSpPr>
          <p:nvPr>
            <p:ph type="title"/>
          </p:nvPr>
        </p:nvSpPr>
        <p:spPr/>
        <p:txBody>
          <a:bodyPr>
            <a:noAutofit/>
          </a:bodyPr>
          <a:lstStyle/>
          <a:p>
            <a:br>
              <a:rPr lang="zh-CN" altLang="en-US" b="1" dirty="0">
                <a:solidFill>
                  <a:srgbClr val="438086"/>
                </a:solidFill>
                <a:latin typeface="+mj-ea"/>
                <a:sym typeface="宋体" panose="02010600030101010101" pitchFamily="2" charset="-122"/>
              </a:rPr>
            </a:br>
            <a:r>
              <a:rPr lang="zh-CN" altLang="en-US" b="1" dirty="0">
                <a:solidFill>
                  <a:srgbClr val="438086"/>
                </a:solidFill>
                <a:latin typeface="+mj-ea"/>
                <a:sym typeface="宋体" panose="02010600030101010101" pitchFamily="2" charset="-122"/>
              </a:rPr>
              <a:t>基于用户的近邻协同过滤</a:t>
            </a:r>
            <a:br>
              <a:rPr lang="zh-CN" altLang="en-US" b="1" dirty="0">
                <a:solidFill>
                  <a:srgbClr val="438086"/>
                </a:solidFill>
                <a:latin typeface="+mj-ea"/>
              </a:rPr>
            </a:br>
            <a:endParaRPr lang="zh-CN" altLang="en-US" b="1" dirty="0">
              <a:solidFill>
                <a:srgbClr val="438086"/>
              </a:solidFill>
              <a:latin typeface="+mj-ea"/>
            </a:endParaRPr>
          </a:p>
        </p:txBody>
      </p:sp>
      <p:sp>
        <p:nvSpPr>
          <p:cNvPr id="35842" name="内容占位符 2">
            <a:extLst>
              <a:ext uri="{FF2B5EF4-FFF2-40B4-BE49-F238E27FC236}">
                <a16:creationId xmlns:a16="http://schemas.microsoft.com/office/drawing/2014/main" id="{3310009A-5C43-054A-9459-A7E4AD3CC144}"/>
              </a:ext>
            </a:extLst>
          </p:cNvPr>
          <p:cNvSpPr>
            <a:spLocks noGrp="1" noChangeArrowheads="1"/>
          </p:cNvSpPr>
          <p:nvPr>
            <p:ph idx="1"/>
          </p:nvPr>
        </p:nvSpPr>
        <p:spPr/>
        <p:txBody>
          <a:bodyPr>
            <a:normAutofit/>
          </a:bodyPr>
          <a:lstStyle/>
          <a:p>
            <a:r>
              <a:rPr lang="zh-CN" altLang="en-US" sz="2400" dirty="0">
                <a:latin typeface="+mn-ea"/>
              </a:rPr>
              <a:t>需要解决的问题</a:t>
            </a:r>
          </a:p>
          <a:p>
            <a:pPr marL="914400" lvl="1" indent="-457200">
              <a:buFont typeface="Wingdings" pitchFamily="2" charset="2"/>
              <a:buChar char="Ø"/>
            </a:pPr>
            <a:r>
              <a:rPr lang="zh-CN" altLang="en-US" sz="2000" dirty="0">
                <a:latin typeface="+mn-ea"/>
              </a:rPr>
              <a:t>如何计算相似度？</a:t>
            </a:r>
          </a:p>
          <a:p>
            <a:pPr marL="914400" lvl="1" indent="-457200">
              <a:buFont typeface="Wingdings" pitchFamily="2" charset="2"/>
              <a:buChar char="Ø"/>
            </a:pPr>
            <a:r>
              <a:rPr lang="zh-CN" altLang="en-US" sz="2000" dirty="0">
                <a:latin typeface="+mn-ea"/>
              </a:rPr>
              <a:t>应该考虑多少个近邻？</a:t>
            </a:r>
          </a:p>
          <a:p>
            <a:pPr marL="914400" lvl="1" indent="-457200">
              <a:buFont typeface="Wingdings" pitchFamily="2" charset="2"/>
              <a:buChar char="Ø"/>
            </a:pPr>
            <a:r>
              <a:rPr lang="zh-CN" altLang="en-US" sz="2000" dirty="0">
                <a:latin typeface="+mn-ea"/>
              </a:rPr>
              <a:t>如何根据近邻的打分生成用户对项的预测？</a:t>
            </a:r>
          </a:p>
          <a:p>
            <a:pPr marL="914400" lvl="1" indent="-457200">
              <a:buFont typeface="Wingdings" pitchFamily="2" charset="2"/>
              <a:buChar char="Ø"/>
            </a:pPr>
            <a:endParaRPr lang="zh-CN" altLang="en-US" sz="2400" dirty="0">
              <a:latin typeface="+mn-ea"/>
            </a:endParaRPr>
          </a:p>
        </p:txBody>
      </p:sp>
      <p:pic>
        <p:nvPicPr>
          <p:cNvPr id="35843" name="图片 3" descr="ASD1T)TVQFA$Q}QWZJ8F0Z7">
            <a:extLst>
              <a:ext uri="{FF2B5EF4-FFF2-40B4-BE49-F238E27FC236}">
                <a16:creationId xmlns:a16="http://schemas.microsoft.com/office/drawing/2014/main" id="{48FB0A10-121A-704B-90BD-44E17C280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821176"/>
            <a:ext cx="6956065" cy="275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868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5" name="标题 1">
            <a:extLst>
              <a:ext uri="{FF2B5EF4-FFF2-40B4-BE49-F238E27FC236}">
                <a16:creationId xmlns:a16="http://schemas.microsoft.com/office/drawing/2014/main" id="{68BCB388-CE6E-D546-BF33-CC2990CA1A13}"/>
              </a:ext>
            </a:extLst>
          </p:cNvPr>
          <p:cNvSpPr>
            <a:spLocks noGrp="1" noChangeArrowheads="1"/>
          </p:cNvSpPr>
          <p:nvPr>
            <p:ph type="title"/>
          </p:nvPr>
        </p:nvSpPr>
        <p:spPr>
          <a:xfrm>
            <a:off x="533400" y="529701"/>
            <a:ext cx="8229600" cy="1066800"/>
          </a:xfrm>
        </p:spPr>
        <p:txBody>
          <a:bodyPr>
            <a:normAutofit/>
          </a:bodyPr>
          <a:lstStyle/>
          <a:p>
            <a:r>
              <a:rPr lang="zh-CN" altLang="en-US" b="1" dirty="0">
                <a:solidFill>
                  <a:srgbClr val="438086"/>
                </a:solidFill>
                <a:latin typeface="+mj-ea"/>
              </a:rPr>
              <a:t>计算用户相似度</a:t>
            </a:r>
          </a:p>
        </p:txBody>
      </p:sp>
      <p:pic>
        <p:nvPicPr>
          <p:cNvPr id="36867" name="图片 3" descr="K6B`RW}~3(B673Y~V82@M71">
            <a:extLst>
              <a:ext uri="{FF2B5EF4-FFF2-40B4-BE49-F238E27FC236}">
                <a16:creationId xmlns:a16="http://schemas.microsoft.com/office/drawing/2014/main" id="{C5BBCFFF-A22A-9C4E-B87E-E8E9E7DFD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52650"/>
            <a:ext cx="7494587"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A5E35FB9-3DF0-E945-A66D-BF42AFE577CF}"/>
              </a:ext>
            </a:extLst>
          </p:cNvPr>
          <p:cNvSpPr/>
          <p:nvPr/>
        </p:nvSpPr>
        <p:spPr>
          <a:xfrm>
            <a:off x="2182144" y="1600200"/>
            <a:ext cx="4363695" cy="400110"/>
          </a:xfrm>
          <a:prstGeom prst="rect">
            <a:avLst/>
          </a:prstGeom>
        </p:spPr>
        <p:txBody>
          <a:bodyPr wrap="none">
            <a:spAutoFit/>
          </a:bodyPr>
          <a:lstStyle/>
          <a:p>
            <a:r>
              <a:rPr lang="en-US" altLang="zh-CN" sz="2000" dirty="0">
                <a:solidFill>
                  <a:schemeClr val="accent3">
                    <a:lumMod val="75000"/>
                  </a:schemeClr>
                </a:solidFill>
              </a:rPr>
              <a:t>Pearson</a:t>
            </a:r>
            <a:r>
              <a:rPr lang="zh-CN" altLang="en-US" sz="2000" dirty="0">
                <a:solidFill>
                  <a:schemeClr val="accent3">
                    <a:lumMod val="75000"/>
                  </a:schemeClr>
                </a:solidFill>
              </a:rPr>
              <a:t>相关系数的取值为：</a:t>
            </a:r>
            <a:r>
              <a:rPr lang="en-US" altLang="zh-CN" sz="2000" dirty="0">
                <a:solidFill>
                  <a:schemeClr val="accent3">
                    <a:lumMod val="75000"/>
                  </a:schemeClr>
                </a:solidFill>
              </a:rPr>
              <a:t>[-1, +1]</a:t>
            </a:r>
            <a:r>
              <a:rPr lang="zh-CN" altLang="en-US" sz="2000" dirty="0">
                <a:solidFill>
                  <a:schemeClr val="accent3">
                    <a:lumMod val="75000"/>
                  </a:schemeClr>
                </a:solidFill>
              </a:rPr>
              <a:t>。</a:t>
            </a:r>
          </a:p>
        </p:txBody>
      </p:sp>
    </p:spTree>
    <p:extLst>
      <p:ext uri="{BB962C8B-B14F-4D97-AF65-F5344CB8AC3E}">
        <p14:creationId xmlns:p14="http://schemas.microsoft.com/office/powerpoint/2010/main" val="160411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7463DBE5-A098-E04F-B2CE-373283E68490}"/>
              </a:ext>
            </a:extLst>
          </p:cNvPr>
          <p:cNvSpPr>
            <a:spLocks noGrp="1" noChangeArrowheads="1"/>
          </p:cNvSpPr>
          <p:nvPr>
            <p:ph type="title"/>
          </p:nvPr>
        </p:nvSpPr>
        <p:spPr>
          <a:xfrm>
            <a:off x="381000" y="732972"/>
            <a:ext cx="8229600" cy="1066800"/>
          </a:xfrm>
        </p:spPr>
        <p:txBody>
          <a:bodyPr>
            <a:normAutofit/>
          </a:bodyPr>
          <a:lstStyle/>
          <a:p>
            <a:r>
              <a:rPr lang="zh-CN" altLang="en-US" b="1" dirty="0">
                <a:solidFill>
                  <a:srgbClr val="438086"/>
                </a:solidFill>
                <a:latin typeface="+mj-ea"/>
              </a:rPr>
              <a:t>计算用户相似度</a:t>
            </a:r>
          </a:p>
        </p:txBody>
      </p:sp>
      <p:sp>
        <p:nvSpPr>
          <p:cNvPr id="37890" name="内容占位符 2">
            <a:extLst>
              <a:ext uri="{FF2B5EF4-FFF2-40B4-BE49-F238E27FC236}">
                <a16:creationId xmlns:a16="http://schemas.microsoft.com/office/drawing/2014/main" id="{CAB2BFD9-1E36-F849-9FA1-DA72645AAA43}"/>
              </a:ext>
            </a:extLst>
          </p:cNvPr>
          <p:cNvSpPr>
            <a:spLocks noGrp="1" noChangeArrowheads="1"/>
          </p:cNvSpPr>
          <p:nvPr>
            <p:ph idx="1"/>
          </p:nvPr>
        </p:nvSpPr>
        <p:spPr>
          <a:xfrm>
            <a:off x="466725" y="1905000"/>
            <a:ext cx="8229600" cy="4325112"/>
          </a:xfrm>
        </p:spPr>
        <p:txBody>
          <a:bodyPr>
            <a:normAutofit/>
          </a:bodyPr>
          <a:lstStyle/>
          <a:p>
            <a:pPr marL="0" indent="0">
              <a:buFont typeface="Arial" panose="020B0604020202020204" pitchFamily="34" charset="0"/>
              <a:buNone/>
            </a:pPr>
            <a:r>
              <a:rPr lang="en-US" altLang="zh-CN" sz="2400" dirty="0"/>
              <a:t>Alice</a:t>
            </a:r>
            <a:r>
              <a:rPr lang="zh-CN" altLang="en-US" sz="2400" dirty="0"/>
              <a:t>和用户</a:t>
            </a:r>
            <a:r>
              <a:rPr lang="en-US" altLang="zh-CN" sz="2400" dirty="0"/>
              <a:t>1</a:t>
            </a:r>
            <a:r>
              <a:rPr lang="zh-CN" altLang="en-US" sz="2400" dirty="0"/>
              <a:t>的相似度计算如下：</a:t>
            </a:r>
          </a:p>
          <a:p>
            <a:pPr marL="0" indent="0">
              <a:buFont typeface="Arial" panose="020B0604020202020204" pitchFamily="34" charset="0"/>
              <a:buNone/>
            </a:pPr>
            <a:endParaRPr lang="zh-CN" altLang="en-US" sz="2400" dirty="0"/>
          </a:p>
          <a:p>
            <a:pPr marL="0" indent="0">
              <a:buFont typeface="Arial" panose="020B0604020202020204" pitchFamily="34" charset="0"/>
              <a:buNone/>
            </a:pPr>
            <a:endParaRPr lang="zh-CN" altLang="en-US" sz="2400" dirty="0"/>
          </a:p>
          <a:p>
            <a:pPr marL="0" indent="0">
              <a:buFont typeface="Arial" panose="020B0604020202020204" pitchFamily="34" charset="0"/>
              <a:buNone/>
            </a:pPr>
            <a:endParaRPr lang="zh-CN" altLang="en-US" sz="2400" dirty="0"/>
          </a:p>
          <a:p>
            <a:pPr marL="0" indent="0">
              <a:buFont typeface="Arial" panose="020B0604020202020204" pitchFamily="34" charset="0"/>
              <a:buNone/>
            </a:pPr>
            <a:endParaRPr lang="zh-CN" altLang="en-US" sz="2400" dirty="0"/>
          </a:p>
          <a:p>
            <a:pPr marL="0" indent="0">
              <a:buFont typeface="Arial" panose="020B0604020202020204" pitchFamily="34" charset="0"/>
              <a:buNone/>
            </a:pPr>
            <a:endParaRPr lang="en-US" altLang="zh-CN" sz="2400" dirty="0"/>
          </a:p>
          <a:p>
            <a:pPr marL="0" indent="0">
              <a:buFont typeface="Arial" panose="020B0604020202020204" pitchFamily="34" charset="0"/>
              <a:buNone/>
            </a:pPr>
            <a:endParaRPr lang="en-US" altLang="zh-CN" sz="2400" dirty="0"/>
          </a:p>
          <a:p>
            <a:pPr marL="0" indent="0">
              <a:buFont typeface="Arial" panose="020B0604020202020204" pitchFamily="34" charset="0"/>
              <a:buNone/>
            </a:pPr>
            <a:endParaRPr lang="zh-CN" altLang="en-US" sz="2400" dirty="0"/>
          </a:p>
          <a:p>
            <a:pPr marL="0" indent="0">
              <a:buFont typeface="Arial" panose="020B0604020202020204" pitchFamily="34" charset="0"/>
              <a:buNone/>
            </a:pPr>
            <a:r>
              <a:rPr lang="zh-CN" altLang="en-US" sz="2400" dirty="0"/>
              <a:t>该系数考虑了用户评分标准并不相同这个事实。</a:t>
            </a:r>
          </a:p>
        </p:txBody>
      </p:sp>
      <p:graphicFrame>
        <p:nvGraphicFramePr>
          <p:cNvPr id="37891" name="对象 3">
            <a:hlinkClick r:id="" action="ppaction://ole?verb=1"/>
            <a:extLst>
              <a:ext uri="{FF2B5EF4-FFF2-40B4-BE49-F238E27FC236}">
                <a16:creationId xmlns:a16="http://schemas.microsoft.com/office/drawing/2014/main" id="{3BAAD1D5-4A07-864D-8237-AB94349C4E98}"/>
              </a:ext>
            </a:extLst>
          </p:cNvPr>
          <p:cNvGraphicFramePr>
            <a:graphicFrameLocks noChangeAspect="1"/>
          </p:cNvGraphicFramePr>
          <p:nvPr>
            <p:extLst>
              <p:ext uri="{D42A27DB-BD31-4B8C-83A1-F6EECF244321}">
                <p14:modId xmlns:p14="http://schemas.microsoft.com/office/powerpoint/2010/main" val="3007550756"/>
              </p:ext>
            </p:extLst>
          </p:nvPr>
        </p:nvGraphicFramePr>
        <p:xfrm>
          <a:off x="685800" y="2575646"/>
          <a:ext cx="2971800" cy="395288"/>
        </p:xfrm>
        <a:graphic>
          <a:graphicData uri="http://schemas.openxmlformats.org/presentationml/2006/ole">
            <mc:AlternateContent xmlns:mc="http://schemas.openxmlformats.org/markup-compatibility/2006">
              <mc:Choice xmlns:v="urn:schemas-microsoft-com:vml" Requires="v">
                <p:oleObj spid="_x0000_s399606" r:id="rId3" imgW="39497000" imgH="5270500" progId="Equation.KSEE3">
                  <p:embed/>
                </p:oleObj>
              </mc:Choice>
              <mc:Fallback>
                <p:oleObj r:id="rId3" imgW="39497000" imgH="5270500" progId="Equation.KSEE3">
                  <p:embed/>
                  <p:pic>
                    <p:nvPicPr>
                      <p:cNvPr id="37891" name="对象 3">
                        <a:hlinkClick r:id="" action="ppaction://ole?verb=1"/>
                        <a:extLst>
                          <a:ext uri="{FF2B5EF4-FFF2-40B4-BE49-F238E27FC236}">
                            <a16:creationId xmlns:a16="http://schemas.microsoft.com/office/drawing/2014/main" id="{3BAAD1D5-4A07-864D-8237-AB94349C4E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75646"/>
                        <a:ext cx="29718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7892" name="图片 4" descr="%~_E60C0E[KQKDYSO0]$S9I">
            <a:extLst>
              <a:ext uri="{FF2B5EF4-FFF2-40B4-BE49-F238E27FC236}">
                <a16:creationId xmlns:a16="http://schemas.microsoft.com/office/drawing/2014/main" id="{5A0C30B9-1EDA-B742-9A21-63582D53F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 y="3025115"/>
            <a:ext cx="72167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029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342B7572-6234-8C45-B1B1-3CCDAC96486B}"/>
              </a:ext>
            </a:extLst>
          </p:cNvPr>
          <p:cNvSpPr>
            <a:spLocks noGrp="1" noChangeArrowheads="1"/>
          </p:cNvSpPr>
          <p:nvPr>
            <p:ph type="title"/>
          </p:nvPr>
        </p:nvSpPr>
        <p:spPr>
          <a:xfrm>
            <a:off x="457200" y="990600"/>
            <a:ext cx="8229600" cy="1066800"/>
          </a:xfrm>
        </p:spPr>
        <p:txBody>
          <a:bodyPr>
            <a:noAutofit/>
          </a:bodyPr>
          <a:lstStyle/>
          <a:p>
            <a:br>
              <a:rPr lang="zh-CN" altLang="en-US" b="1" dirty="0">
                <a:solidFill>
                  <a:srgbClr val="438086"/>
                </a:solidFill>
                <a:latin typeface="+mj-ea"/>
                <a:sym typeface="Arial" panose="020B0604020202020204" pitchFamily="34" charset="0"/>
              </a:rPr>
            </a:br>
            <a:r>
              <a:rPr lang="zh-CN" altLang="en-US" b="1" dirty="0">
                <a:solidFill>
                  <a:srgbClr val="438086"/>
                </a:solidFill>
                <a:latin typeface="+mj-ea"/>
                <a:sym typeface="Arial" panose="020B0604020202020204" pitchFamily="34" charset="0"/>
              </a:rPr>
              <a:t>基于项的协同过滤算法</a:t>
            </a:r>
            <a:br>
              <a:rPr lang="zh-CN" altLang="en-US" b="1" dirty="0">
                <a:solidFill>
                  <a:srgbClr val="438086"/>
                </a:solidFill>
                <a:latin typeface="+mj-ea"/>
              </a:rPr>
            </a:br>
            <a:endParaRPr lang="zh-CN" altLang="en-US" b="1" dirty="0">
              <a:solidFill>
                <a:srgbClr val="438086"/>
              </a:solidFill>
              <a:latin typeface="+mj-ea"/>
            </a:endParaRPr>
          </a:p>
        </p:txBody>
      </p:sp>
      <p:pic>
        <p:nvPicPr>
          <p:cNvPr id="45059" name="图片 3" descr="U%O({MHP5VW}EQAFSR]R@Y4">
            <a:extLst>
              <a:ext uri="{FF2B5EF4-FFF2-40B4-BE49-F238E27FC236}">
                <a16:creationId xmlns:a16="http://schemas.microsoft.com/office/drawing/2014/main" id="{D145AC83-149D-5A45-893A-2250ACB7F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0"/>
            <a:ext cx="72866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40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a:extLst>
              <a:ext uri="{FF2B5EF4-FFF2-40B4-BE49-F238E27FC236}">
                <a16:creationId xmlns:a16="http://schemas.microsoft.com/office/drawing/2014/main" id="{ABB4CEB2-E5A3-754D-A19B-0AFEB4F8BA76}"/>
              </a:ext>
            </a:extLst>
          </p:cNvPr>
          <p:cNvSpPr>
            <a:spLocks noGrp="1" noChangeArrowheads="1"/>
          </p:cNvSpPr>
          <p:nvPr>
            <p:ph type="title"/>
          </p:nvPr>
        </p:nvSpPr>
        <p:spPr>
          <a:xfrm>
            <a:off x="457200" y="533400"/>
            <a:ext cx="8229600" cy="1066800"/>
          </a:xfrm>
        </p:spPr>
        <p:txBody>
          <a:bodyPr>
            <a:normAutofit/>
          </a:bodyPr>
          <a:lstStyle/>
          <a:p>
            <a:r>
              <a:rPr lang="zh-CN" altLang="en-US" b="1" dirty="0">
                <a:solidFill>
                  <a:srgbClr val="438086"/>
                </a:solidFill>
                <a:latin typeface="+mj-ea"/>
              </a:rPr>
              <a:t>余弦相似度</a:t>
            </a:r>
          </a:p>
        </p:txBody>
      </p:sp>
      <p:pic>
        <p:nvPicPr>
          <p:cNvPr id="46083" name="图片 3" descr="_V0DIGP6{%MKIL[%U8V$UOU">
            <a:extLst>
              <a:ext uri="{FF2B5EF4-FFF2-40B4-BE49-F238E27FC236}">
                <a16:creationId xmlns:a16="http://schemas.microsoft.com/office/drawing/2014/main" id="{DB67BFC4-EA79-114B-9FEE-87103B1D4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7312025" cy="424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1684991-7FAB-5248-A335-0005866D56ED}"/>
              </a:ext>
            </a:extLst>
          </p:cNvPr>
          <p:cNvSpPr/>
          <p:nvPr/>
        </p:nvSpPr>
        <p:spPr>
          <a:xfrm>
            <a:off x="990600" y="6096000"/>
            <a:ext cx="4144083" cy="461665"/>
          </a:xfrm>
          <a:prstGeom prst="rect">
            <a:avLst/>
          </a:prstGeom>
        </p:spPr>
        <p:txBody>
          <a:bodyPr wrap="none">
            <a:spAutoFit/>
          </a:bodyPr>
          <a:lstStyle/>
          <a:p>
            <a:r>
              <a:rPr lang="en-US" altLang="zh-CN" sz="2400" dirty="0">
                <a:solidFill>
                  <a:schemeClr val="accent3">
                    <a:lumMod val="75000"/>
                  </a:schemeClr>
                </a:solidFill>
              </a:rPr>
              <a:t>Pearson</a:t>
            </a:r>
            <a:r>
              <a:rPr lang="zh-CN" altLang="en-US" sz="2400" dirty="0">
                <a:solidFill>
                  <a:schemeClr val="accent3">
                    <a:lumMod val="75000"/>
                  </a:schemeClr>
                </a:solidFill>
              </a:rPr>
              <a:t>相关系数：</a:t>
            </a:r>
            <a:r>
              <a:rPr lang="en-US" altLang="zh-CN" sz="2400" dirty="0">
                <a:solidFill>
                  <a:schemeClr val="accent3">
                    <a:lumMod val="75000"/>
                  </a:schemeClr>
                </a:solidFill>
              </a:rPr>
              <a:t>[-1, +1]</a:t>
            </a:r>
            <a:r>
              <a:rPr lang="zh-CN" altLang="en-US" sz="2400" dirty="0">
                <a:solidFill>
                  <a:schemeClr val="accent3">
                    <a:lumMod val="75000"/>
                  </a:schemeClr>
                </a:solidFill>
              </a:rPr>
              <a:t>。</a:t>
            </a:r>
          </a:p>
        </p:txBody>
      </p:sp>
    </p:spTree>
    <p:extLst>
      <p:ext uri="{BB962C8B-B14F-4D97-AF65-F5344CB8AC3E}">
        <p14:creationId xmlns:p14="http://schemas.microsoft.com/office/powerpoint/2010/main" val="372559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a:extLst>
              <a:ext uri="{FF2B5EF4-FFF2-40B4-BE49-F238E27FC236}">
                <a16:creationId xmlns:a16="http://schemas.microsoft.com/office/drawing/2014/main" id="{8F896372-1945-414F-B39D-5CEFB8B471F3}"/>
              </a:ext>
            </a:extLst>
          </p:cNvPr>
          <p:cNvSpPr>
            <a:spLocks noGrp="1" noChangeArrowheads="1"/>
          </p:cNvSpPr>
          <p:nvPr>
            <p:ph type="title"/>
          </p:nvPr>
        </p:nvSpPr>
        <p:spPr/>
        <p:txBody>
          <a:bodyPr>
            <a:normAutofit/>
          </a:bodyPr>
          <a:lstStyle/>
          <a:p>
            <a:r>
              <a:rPr lang="zh-CN" altLang="en-US" b="1" dirty="0">
                <a:solidFill>
                  <a:srgbClr val="438086"/>
                </a:solidFill>
                <a:latin typeface="+mj-ea"/>
              </a:rPr>
              <a:t>余弦相似度</a:t>
            </a:r>
          </a:p>
        </p:txBody>
      </p:sp>
      <p:sp>
        <p:nvSpPr>
          <p:cNvPr id="47106" name="内容占位符 2">
            <a:extLst>
              <a:ext uri="{FF2B5EF4-FFF2-40B4-BE49-F238E27FC236}">
                <a16:creationId xmlns:a16="http://schemas.microsoft.com/office/drawing/2014/main" id="{5F15F450-36BE-8740-8AF2-B1FD3214705D}"/>
              </a:ext>
            </a:extLst>
          </p:cNvPr>
          <p:cNvSpPr>
            <a:spLocks noGrp="1" noChangeArrowheads="1"/>
          </p:cNvSpPr>
          <p:nvPr>
            <p:ph idx="1"/>
          </p:nvPr>
        </p:nvSpPr>
        <p:spPr/>
        <p:txBody>
          <a:bodyPr/>
          <a:lstStyle/>
          <a:p>
            <a:pPr marL="0" indent="0">
              <a:buFont typeface="Arial" panose="020B0604020202020204" pitchFamily="34" charset="0"/>
              <a:buNone/>
            </a:pPr>
            <a:r>
              <a:rPr lang="zh-CN" altLang="en-US" dirty="0"/>
              <a:t>物品</a:t>
            </a:r>
            <a:r>
              <a:rPr lang="en-US" altLang="zh-CN" dirty="0"/>
              <a:t>5</a:t>
            </a:r>
            <a:r>
              <a:rPr lang="zh-CN" altLang="en-US" dirty="0"/>
              <a:t>和物品</a:t>
            </a:r>
            <a:r>
              <a:rPr lang="en-US" altLang="zh-CN" dirty="0"/>
              <a:t>1</a:t>
            </a:r>
            <a:r>
              <a:rPr lang="zh-CN" altLang="en-US" dirty="0"/>
              <a:t>的余弦相似度为：</a:t>
            </a:r>
            <a:br>
              <a:rPr lang="en-US" altLang="zh-CN" dirty="0"/>
            </a:br>
            <a:endParaRPr lang="zh-CN" altLang="en-US" dirty="0"/>
          </a:p>
          <a:p>
            <a:pPr marL="0" indent="0">
              <a:buFont typeface="Arial" panose="020B0604020202020204" pitchFamily="34" charset="0"/>
              <a:buNone/>
            </a:pPr>
            <a:endParaRPr lang="zh-CN" altLang="en-US"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物品</a:t>
            </a:r>
            <a:r>
              <a:rPr lang="en-US" altLang="zh-CN" dirty="0"/>
              <a:t>5</a:t>
            </a:r>
            <a:r>
              <a:rPr lang="zh-CN" altLang="en-US" dirty="0"/>
              <a:t>和物品</a:t>
            </a:r>
            <a:r>
              <a:rPr lang="en-US" altLang="zh-CN" dirty="0"/>
              <a:t>1</a:t>
            </a:r>
            <a:r>
              <a:rPr lang="zh-CN" altLang="en-US" dirty="0"/>
              <a:t>之间调整的余弦相似度为：</a:t>
            </a:r>
          </a:p>
          <a:p>
            <a:pPr marL="0" indent="0">
              <a:buFont typeface="Arial" panose="020B0604020202020204" pitchFamily="34" charset="0"/>
              <a:buNone/>
            </a:pPr>
            <a:endParaRPr lang="zh-CN" altLang="en-US" dirty="0"/>
          </a:p>
          <a:p>
            <a:pPr marL="0" indent="0">
              <a:buFont typeface="Arial" panose="020B0604020202020204" pitchFamily="34" charset="0"/>
              <a:buNone/>
            </a:pPr>
            <a:endParaRPr lang="zh-CN" altLang="en-US" dirty="0"/>
          </a:p>
        </p:txBody>
      </p:sp>
      <p:pic>
        <p:nvPicPr>
          <p:cNvPr id="47107" name="图片 3" descr="7(GK5H259T9JSTEEZ6RM@AL">
            <a:extLst>
              <a:ext uri="{FF2B5EF4-FFF2-40B4-BE49-F238E27FC236}">
                <a16:creationId xmlns:a16="http://schemas.microsoft.com/office/drawing/2014/main" id="{4AD383F1-DB13-1C4F-A7F7-A3F8D95C1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76486"/>
            <a:ext cx="51149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图片 4" descr="{6F{$T6W[_P7Q_RM~MC9QL5">
            <a:extLst>
              <a:ext uri="{FF2B5EF4-FFF2-40B4-BE49-F238E27FC236}">
                <a16:creationId xmlns:a16="http://schemas.microsoft.com/office/drawing/2014/main" id="{134FC682-EDE9-B34A-BA83-AE61AC0A1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953000"/>
            <a:ext cx="6003925"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198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414D4090-D122-564E-A70B-B5CDFBE6EE22}"/>
              </a:ext>
            </a:extLst>
          </p:cNvPr>
          <p:cNvSpPr>
            <a:spLocks noGrp="1" noChangeArrowheads="1"/>
          </p:cNvSpPr>
          <p:nvPr>
            <p:ph type="title"/>
          </p:nvPr>
        </p:nvSpPr>
        <p:spPr>
          <a:xfrm>
            <a:off x="685800" y="1066800"/>
            <a:ext cx="8229600" cy="1066800"/>
          </a:xfrm>
        </p:spPr>
        <p:txBody>
          <a:bodyPr>
            <a:normAutofit/>
          </a:bodyPr>
          <a:lstStyle/>
          <a:p>
            <a:r>
              <a:rPr lang="zh-CN" altLang="en-US" b="1" dirty="0">
                <a:solidFill>
                  <a:srgbClr val="438086"/>
                </a:solidFill>
                <a:latin typeface="+mj-ea"/>
              </a:rPr>
              <a:t>预测</a:t>
            </a:r>
          </a:p>
        </p:txBody>
      </p:sp>
      <p:sp>
        <p:nvSpPr>
          <p:cNvPr id="48130" name="内容占位符 2">
            <a:extLst>
              <a:ext uri="{FF2B5EF4-FFF2-40B4-BE49-F238E27FC236}">
                <a16:creationId xmlns:a16="http://schemas.microsoft.com/office/drawing/2014/main" id="{BD9D7143-9855-8140-9052-B5826AD072F2}"/>
              </a:ext>
            </a:extLst>
          </p:cNvPr>
          <p:cNvSpPr>
            <a:spLocks noGrp="1" noChangeArrowheads="1"/>
          </p:cNvSpPr>
          <p:nvPr>
            <p:ph idx="1"/>
          </p:nvPr>
        </p:nvSpPr>
        <p:spPr/>
        <p:txBody>
          <a:bodyPr>
            <a:normAutofit/>
          </a:bodyPr>
          <a:lstStyle/>
          <a:p>
            <a:pPr marL="0" indent="0">
              <a:buFont typeface="Arial" panose="020B0604020202020204" pitchFamily="34" charset="0"/>
              <a:buNone/>
            </a:pPr>
            <a:r>
              <a:rPr lang="zh-CN" altLang="en-US" sz="2400" dirty="0">
                <a:latin typeface="+mn-ea"/>
              </a:rPr>
              <a:t>确定物品间的相似度之后，我们可以通过计算</a:t>
            </a:r>
            <a:r>
              <a:rPr lang="en-US" altLang="zh-CN" sz="2400" dirty="0">
                <a:latin typeface="+mn-ea"/>
              </a:rPr>
              <a:t>Alice</a:t>
            </a:r>
            <a:r>
              <a:rPr lang="zh-CN" altLang="en-US" sz="2400" dirty="0">
                <a:latin typeface="+mn-ea"/>
              </a:rPr>
              <a:t>对所有与物品</a:t>
            </a:r>
            <a:r>
              <a:rPr lang="en-US" altLang="zh-CN" sz="2400" dirty="0">
                <a:latin typeface="+mn-ea"/>
              </a:rPr>
              <a:t>5</a:t>
            </a:r>
            <a:r>
              <a:rPr lang="zh-CN" altLang="en-US" sz="2400" dirty="0">
                <a:latin typeface="+mn-ea"/>
              </a:rPr>
              <a:t>相似物品的加权评分总和来预测</a:t>
            </a:r>
            <a:r>
              <a:rPr lang="en-US" altLang="zh-CN" sz="2400" dirty="0">
                <a:latin typeface="+mn-ea"/>
              </a:rPr>
              <a:t>Alice</a:t>
            </a:r>
            <a:r>
              <a:rPr lang="zh-CN" altLang="en-US" sz="2400" dirty="0">
                <a:latin typeface="+mn-ea"/>
              </a:rPr>
              <a:t>对物品</a:t>
            </a:r>
            <a:r>
              <a:rPr lang="en-US" altLang="zh-CN" sz="2400" dirty="0">
                <a:latin typeface="+mn-ea"/>
              </a:rPr>
              <a:t>5</a:t>
            </a:r>
            <a:r>
              <a:rPr lang="zh-CN" altLang="en-US" sz="2400" dirty="0">
                <a:latin typeface="+mn-ea"/>
              </a:rPr>
              <a:t>的评分。形式上，预测用户</a:t>
            </a:r>
            <a:r>
              <a:rPr lang="en-US" altLang="zh-CN" sz="2400" dirty="0">
                <a:latin typeface="+mn-ea"/>
              </a:rPr>
              <a:t>u</a:t>
            </a:r>
            <a:r>
              <a:rPr lang="zh-CN" altLang="en-US" sz="2400" dirty="0">
                <a:latin typeface="+mn-ea"/>
              </a:rPr>
              <a:t>对物品</a:t>
            </a:r>
            <a:r>
              <a:rPr lang="en-US" altLang="zh-CN" sz="2400" dirty="0">
                <a:latin typeface="+mn-ea"/>
              </a:rPr>
              <a:t>p</a:t>
            </a:r>
            <a:r>
              <a:rPr lang="zh-CN" altLang="en-US" sz="2400" dirty="0">
                <a:latin typeface="+mn-ea"/>
              </a:rPr>
              <a:t>的评分为：</a:t>
            </a:r>
          </a:p>
          <a:p>
            <a:pPr marL="0" indent="0">
              <a:buFont typeface="Arial" panose="020B0604020202020204" pitchFamily="34" charset="0"/>
              <a:buNone/>
            </a:pPr>
            <a:endParaRPr lang="zh-CN" altLang="en-US" sz="2400" dirty="0">
              <a:latin typeface="+mn-ea"/>
            </a:endParaRPr>
          </a:p>
        </p:txBody>
      </p:sp>
      <p:pic>
        <p:nvPicPr>
          <p:cNvPr id="48131" name="图片 3" descr="~080`Z8CCZ0GP[@Z$ALUEFX">
            <a:extLst>
              <a:ext uri="{FF2B5EF4-FFF2-40B4-BE49-F238E27FC236}">
                <a16:creationId xmlns:a16="http://schemas.microsoft.com/office/drawing/2014/main" id="{4A63D02B-1BF6-1841-9A2D-67C20D96C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16" y="3733800"/>
            <a:ext cx="5715000" cy="106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55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FCFBC018-4C9C-6A43-A118-32DFD663A6F7}"/>
              </a:ext>
            </a:extLst>
          </p:cNvPr>
          <p:cNvSpPr/>
          <p:nvPr/>
        </p:nvSpPr>
        <p:spPr>
          <a:xfrm>
            <a:off x="642938" y="2798763"/>
            <a:ext cx="2232025" cy="32400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en-US" altLang="zh-TW" dirty="0"/>
              <a:t>Language</a:t>
            </a:r>
          </a:p>
          <a:p>
            <a:pPr>
              <a:defRPr/>
            </a:pPr>
            <a:r>
              <a:rPr lang="en-US" altLang="zh-TW" dirty="0"/>
              <a:t>Location</a:t>
            </a:r>
          </a:p>
          <a:p>
            <a:pPr>
              <a:defRPr/>
            </a:pPr>
            <a:r>
              <a:rPr lang="en-US" altLang="zh-TW" dirty="0"/>
              <a:t>hometown</a:t>
            </a:r>
          </a:p>
          <a:p>
            <a:pPr>
              <a:defRPr/>
            </a:pPr>
            <a:r>
              <a:rPr lang="en-US" altLang="zh-TW" dirty="0"/>
              <a:t>age</a:t>
            </a:r>
          </a:p>
          <a:p>
            <a:pPr>
              <a:defRPr/>
            </a:pPr>
            <a:r>
              <a:rPr lang="en-US" altLang="zh-TW" dirty="0"/>
              <a:t>Sexual orientation</a:t>
            </a:r>
          </a:p>
          <a:p>
            <a:pPr>
              <a:defRPr/>
            </a:pPr>
            <a:r>
              <a:rPr lang="en-US" altLang="zh-TW" dirty="0"/>
              <a:t>Looking for</a:t>
            </a:r>
          </a:p>
          <a:p>
            <a:pPr>
              <a:defRPr/>
            </a:pPr>
            <a:r>
              <a:rPr lang="en-US" altLang="zh-TW" dirty="0"/>
              <a:t>gender</a:t>
            </a:r>
          </a:p>
          <a:p>
            <a:pPr>
              <a:defRPr/>
            </a:pPr>
            <a:r>
              <a:rPr lang="en-US" altLang="zh-TW" dirty="0"/>
              <a:t>Occupation </a:t>
            </a:r>
          </a:p>
          <a:p>
            <a:pPr>
              <a:defRPr/>
            </a:pPr>
            <a:r>
              <a:rPr lang="en-US" altLang="zh-TW" dirty="0"/>
              <a:t>religion</a:t>
            </a:r>
          </a:p>
          <a:p>
            <a:pPr>
              <a:defRPr/>
            </a:pPr>
            <a:r>
              <a:rPr lang="en-US" altLang="zh-TW" dirty="0"/>
              <a:t>education</a:t>
            </a:r>
          </a:p>
          <a:p>
            <a:pPr>
              <a:defRPr/>
            </a:pPr>
            <a:r>
              <a:rPr lang="en-US" altLang="zh-TW" dirty="0"/>
              <a:t>Martial status</a:t>
            </a:r>
            <a:endParaRPr lang="zh-TW" altLang="en-US" dirty="0"/>
          </a:p>
        </p:txBody>
      </p:sp>
      <p:sp>
        <p:nvSpPr>
          <p:cNvPr id="4" name="矩形 4">
            <a:extLst>
              <a:ext uri="{FF2B5EF4-FFF2-40B4-BE49-F238E27FC236}">
                <a16:creationId xmlns:a16="http://schemas.microsoft.com/office/drawing/2014/main" id="{10323AE4-D24F-A64A-BFEC-0D2870C6C1FE}"/>
              </a:ext>
            </a:extLst>
          </p:cNvPr>
          <p:cNvSpPr/>
          <p:nvPr/>
        </p:nvSpPr>
        <p:spPr>
          <a:xfrm>
            <a:off x="714375" y="2222500"/>
            <a:ext cx="2089150" cy="431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dirty="0"/>
              <a:t>Demographic</a:t>
            </a:r>
          </a:p>
        </p:txBody>
      </p:sp>
      <p:sp>
        <p:nvSpPr>
          <p:cNvPr id="5" name="矩形 5">
            <a:extLst>
              <a:ext uri="{FF2B5EF4-FFF2-40B4-BE49-F238E27FC236}">
                <a16:creationId xmlns:a16="http://schemas.microsoft.com/office/drawing/2014/main" id="{4CA42685-436D-744F-B8AC-C6C03DE64EDE}"/>
              </a:ext>
            </a:extLst>
          </p:cNvPr>
          <p:cNvSpPr/>
          <p:nvPr/>
        </p:nvSpPr>
        <p:spPr>
          <a:xfrm>
            <a:off x="3090863" y="2798763"/>
            <a:ext cx="2232025" cy="187166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r>
              <a:rPr lang="en-US" altLang="zh-TW" dirty="0"/>
              <a:t>book</a:t>
            </a:r>
          </a:p>
          <a:p>
            <a:pPr>
              <a:defRPr/>
            </a:pPr>
            <a:r>
              <a:rPr lang="en-US" altLang="zh-TW" dirty="0"/>
              <a:t>music</a:t>
            </a:r>
          </a:p>
          <a:p>
            <a:pPr>
              <a:defRPr/>
            </a:pPr>
            <a:r>
              <a:rPr lang="en-US" altLang="zh-TW" dirty="0"/>
              <a:t>movie</a:t>
            </a:r>
          </a:p>
          <a:p>
            <a:pPr>
              <a:defRPr/>
            </a:pPr>
            <a:r>
              <a:rPr lang="en-US" altLang="zh-TW" dirty="0"/>
              <a:t>sport</a:t>
            </a:r>
          </a:p>
          <a:p>
            <a:pPr>
              <a:defRPr/>
            </a:pPr>
            <a:r>
              <a:rPr lang="en-US" altLang="zh-TW" dirty="0"/>
              <a:t>person</a:t>
            </a:r>
          </a:p>
          <a:p>
            <a:pPr>
              <a:defRPr/>
            </a:pPr>
            <a:r>
              <a:rPr lang="en-US" altLang="zh-TW" dirty="0"/>
              <a:t>Web site</a:t>
            </a:r>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zh-TW" altLang="en-US" dirty="0"/>
          </a:p>
        </p:txBody>
      </p:sp>
      <p:sp>
        <p:nvSpPr>
          <p:cNvPr id="6" name="矩形 6">
            <a:extLst>
              <a:ext uri="{FF2B5EF4-FFF2-40B4-BE49-F238E27FC236}">
                <a16:creationId xmlns:a16="http://schemas.microsoft.com/office/drawing/2014/main" id="{7BC330B5-B693-EB4E-9A63-ED68AF0FA3EB}"/>
              </a:ext>
            </a:extLst>
          </p:cNvPr>
          <p:cNvSpPr/>
          <p:nvPr/>
        </p:nvSpPr>
        <p:spPr>
          <a:xfrm>
            <a:off x="3162300" y="2222500"/>
            <a:ext cx="2089150" cy="431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dirty="0"/>
              <a:t>Interest</a:t>
            </a:r>
          </a:p>
        </p:txBody>
      </p:sp>
      <p:sp>
        <p:nvSpPr>
          <p:cNvPr id="7" name="矩形 7">
            <a:extLst>
              <a:ext uri="{FF2B5EF4-FFF2-40B4-BE49-F238E27FC236}">
                <a16:creationId xmlns:a16="http://schemas.microsoft.com/office/drawing/2014/main" id="{9F51C6AF-2F9F-5C4B-8BDE-29B4F8F63380}"/>
              </a:ext>
            </a:extLst>
          </p:cNvPr>
          <p:cNvSpPr/>
          <p:nvPr/>
        </p:nvSpPr>
        <p:spPr>
          <a:xfrm>
            <a:off x="5467350" y="2798763"/>
            <a:ext cx="2232025" cy="28082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r>
              <a:rPr lang="en-US" altLang="zh-TW" dirty="0"/>
              <a:t>Occupation</a:t>
            </a:r>
          </a:p>
          <a:p>
            <a:pPr>
              <a:defRPr/>
            </a:pPr>
            <a:r>
              <a:rPr lang="en-US" altLang="zh-TW" dirty="0"/>
              <a:t>Martial stat.</a:t>
            </a:r>
          </a:p>
          <a:p>
            <a:pPr>
              <a:defRPr/>
            </a:pPr>
            <a:r>
              <a:rPr lang="en-US" altLang="zh-TW" dirty="0"/>
              <a:t>Religion</a:t>
            </a:r>
          </a:p>
          <a:p>
            <a:pPr>
              <a:defRPr/>
            </a:pPr>
            <a:r>
              <a:rPr lang="en-US" altLang="zh-TW" dirty="0"/>
              <a:t>Age</a:t>
            </a:r>
          </a:p>
          <a:p>
            <a:pPr>
              <a:defRPr/>
            </a:pPr>
            <a:r>
              <a:rPr lang="en-US" altLang="zh-TW" dirty="0"/>
              <a:t>Gender</a:t>
            </a:r>
          </a:p>
          <a:p>
            <a:pPr>
              <a:defRPr/>
            </a:pPr>
            <a:r>
              <a:rPr lang="en-US" altLang="zh-TW" dirty="0" err="1"/>
              <a:t>Lacation</a:t>
            </a:r>
            <a:endParaRPr lang="en-US" altLang="zh-TW" dirty="0"/>
          </a:p>
          <a:p>
            <a:pPr>
              <a:defRPr/>
            </a:pPr>
            <a:r>
              <a:rPr lang="en-US" altLang="zh-TW" dirty="0"/>
              <a:t>Hometown</a:t>
            </a:r>
          </a:p>
          <a:p>
            <a:pPr>
              <a:defRPr/>
            </a:pPr>
            <a:r>
              <a:rPr lang="en-US" altLang="zh-TW" dirty="0" err="1"/>
              <a:t>Intereat</a:t>
            </a:r>
            <a:endParaRPr lang="en-US" altLang="zh-TW" dirty="0"/>
          </a:p>
          <a:p>
            <a:pPr>
              <a:defRPr/>
            </a:pPr>
            <a:r>
              <a:rPr lang="en-US" altLang="zh-TW" dirty="0"/>
              <a:t>Education</a:t>
            </a:r>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zh-TW" altLang="en-US" dirty="0"/>
          </a:p>
        </p:txBody>
      </p:sp>
      <p:sp>
        <p:nvSpPr>
          <p:cNvPr id="8" name="矩形 8">
            <a:extLst>
              <a:ext uri="{FF2B5EF4-FFF2-40B4-BE49-F238E27FC236}">
                <a16:creationId xmlns:a16="http://schemas.microsoft.com/office/drawing/2014/main" id="{23219B88-4F07-924A-8AFD-455A27B59A8D}"/>
              </a:ext>
            </a:extLst>
          </p:cNvPr>
          <p:cNvSpPr/>
          <p:nvPr/>
        </p:nvSpPr>
        <p:spPr>
          <a:xfrm>
            <a:off x="5538788" y="2222500"/>
            <a:ext cx="2089150" cy="431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dirty="0"/>
              <a:t>preferred</a:t>
            </a:r>
          </a:p>
        </p:txBody>
      </p:sp>
      <p:sp>
        <p:nvSpPr>
          <p:cNvPr id="9" name="矩形 9">
            <a:extLst>
              <a:ext uri="{FF2B5EF4-FFF2-40B4-BE49-F238E27FC236}">
                <a16:creationId xmlns:a16="http://schemas.microsoft.com/office/drawing/2014/main" id="{CF333CD8-064E-7746-89D2-F9DE472BA237}"/>
              </a:ext>
            </a:extLst>
          </p:cNvPr>
          <p:cNvSpPr/>
          <p:nvPr/>
        </p:nvSpPr>
        <p:spPr>
          <a:xfrm>
            <a:off x="3162300" y="1285875"/>
            <a:ext cx="2592388" cy="72072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TW" dirty="0"/>
              <a:t>User Profile</a:t>
            </a:r>
            <a:endParaRPr lang="zh-TW" altLang="en-US" dirty="0"/>
          </a:p>
        </p:txBody>
      </p:sp>
      <p:sp>
        <p:nvSpPr>
          <p:cNvPr id="10" name="矩形 10">
            <a:extLst>
              <a:ext uri="{FF2B5EF4-FFF2-40B4-BE49-F238E27FC236}">
                <a16:creationId xmlns:a16="http://schemas.microsoft.com/office/drawing/2014/main" id="{FA339977-4EA8-F542-BAD0-64B5C72CF330}"/>
              </a:ext>
            </a:extLst>
          </p:cNvPr>
          <p:cNvSpPr/>
          <p:nvPr/>
        </p:nvSpPr>
        <p:spPr>
          <a:xfrm>
            <a:off x="5580063" y="5876925"/>
            <a:ext cx="3095625" cy="72072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TW" dirty="0"/>
              <a:t>Static, delivered by the user</a:t>
            </a:r>
            <a:endParaRPr lang="zh-TW" altLang="en-US" dirty="0"/>
          </a:p>
        </p:txBody>
      </p:sp>
      <p:sp>
        <p:nvSpPr>
          <p:cNvPr id="13" name="标题 1">
            <a:extLst>
              <a:ext uri="{FF2B5EF4-FFF2-40B4-BE49-F238E27FC236}">
                <a16:creationId xmlns:a16="http://schemas.microsoft.com/office/drawing/2014/main" id="{50E9B7A8-E900-D846-A88C-0C52EA80AB48}"/>
              </a:ext>
            </a:extLst>
          </p:cNvPr>
          <p:cNvSpPr>
            <a:spLocks noGrp="1" noChangeArrowheads="1"/>
          </p:cNvSpPr>
          <p:nvPr>
            <p:ph type="title"/>
          </p:nvPr>
        </p:nvSpPr>
        <p:spPr>
          <a:xfrm>
            <a:off x="446088" y="618388"/>
            <a:ext cx="8229600" cy="1066800"/>
          </a:xfrm>
        </p:spPr>
        <p:txBody>
          <a:bodyPr>
            <a:normAutofit/>
          </a:bodyPr>
          <a:lstStyle/>
          <a:p>
            <a:r>
              <a:rPr lang="ja-JP" altLang="en-US" b="1">
                <a:solidFill>
                  <a:srgbClr val="438086"/>
                </a:solidFill>
                <a:latin typeface="+mj-ea"/>
              </a:rPr>
              <a:t>用户信息</a:t>
            </a:r>
            <a:endParaRPr lang="zh-CN" altLang="en-US" b="1" dirty="0">
              <a:solidFill>
                <a:srgbClr val="438086"/>
              </a:solidFill>
              <a:latin typeface="+mj-ea"/>
            </a:endParaRPr>
          </a:p>
        </p:txBody>
      </p:sp>
    </p:spTree>
    <p:extLst>
      <p:ext uri="{BB962C8B-B14F-4D97-AF65-F5344CB8AC3E}">
        <p14:creationId xmlns:p14="http://schemas.microsoft.com/office/powerpoint/2010/main" val="3346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075BBE18-04D3-C14A-9103-D89644A35C75}"/>
              </a:ext>
            </a:extLst>
          </p:cNvPr>
          <p:cNvSpPr/>
          <p:nvPr/>
        </p:nvSpPr>
        <p:spPr>
          <a:xfrm>
            <a:off x="642938" y="2798763"/>
            <a:ext cx="2232025" cy="23764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en-US" altLang="zh-TW" dirty="0"/>
              <a:t>Age</a:t>
            </a:r>
          </a:p>
          <a:p>
            <a:pPr>
              <a:defRPr/>
            </a:pPr>
            <a:r>
              <a:rPr lang="en-US" altLang="zh-TW" dirty="0"/>
              <a:t>Martial stat.</a:t>
            </a:r>
          </a:p>
          <a:p>
            <a:pPr>
              <a:defRPr/>
            </a:pPr>
            <a:r>
              <a:rPr lang="en-US" altLang="zh-TW" dirty="0"/>
              <a:t>Looking for</a:t>
            </a:r>
          </a:p>
          <a:p>
            <a:pPr>
              <a:defRPr/>
            </a:pPr>
            <a:r>
              <a:rPr lang="en-US" altLang="zh-TW" dirty="0"/>
              <a:t>Hometown</a:t>
            </a:r>
          </a:p>
          <a:p>
            <a:pPr>
              <a:defRPr/>
            </a:pPr>
            <a:r>
              <a:rPr lang="en-US" altLang="zh-TW" dirty="0"/>
              <a:t>Gender</a:t>
            </a:r>
          </a:p>
          <a:p>
            <a:pPr>
              <a:defRPr/>
            </a:pPr>
            <a:r>
              <a:rPr lang="en-US" altLang="zh-TW" dirty="0"/>
              <a:t>Interest</a:t>
            </a:r>
          </a:p>
          <a:p>
            <a:pPr>
              <a:defRPr/>
            </a:pPr>
            <a:r>
              <a:rPr lang="en-US" altLang="zh-TW" dirty="0"/>
              <a:t>Occupation</a:t>
            </a:r>
          </a:p>
          <a:p>
            <a:pPr>
              <a:defRPr/>
            </a:pPr>
            <a:r>
              <a:rPr lang="en-US" altLang="zh-TW" dirty="0"/>
              <a:t>Education</a:t>
            </a:r>
          </a:p>
          <a:p>
            <a:pPr>
              <a:defRPr/>
            </a:pPr>
            <a:endParaRPr lang="zh-TW" altLang="en-US" dirty="0"/>
          </a:p>
        </p:txBody>
      </p:sp>
      <p:sp>
        <p:nvSpPr>
          <p:cNvPr id="4" name="矩形 4">
            <a:extLst>
              <a:ext uri="{FF2B5EF4-FFF2-40B4-BE49-F238E27FC236}">
                <a16:creationId xmlns:a16="http://schemas.microsoft.com/office/drawing/2014/main" id="{225D0ADD-779E-E84D-A584-179A9B7EDC32}"/>
              </a:ext>
            </a:extLst>
          </p:cNvPr>
          <p:cNvSpPr/>
          <p:nvPr/>
        </p:nvSpPr>
        <p:spPr>
          <a:xfrm>
            <a:off x="714375" y="2222500"/>
            <a:ext cx="2089150" cy="431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dirty="0"/>
              <a:t>search</a:t>
            </a:r>
          </a:p>
        </p:txBody>
      </p:sp>
      <p:sp>
        <p:nvSpPr>
          <p:cNvPr id="5" name="矩形 5">
            <a:extLst>
              <a:ext uri="{FF2B5EF4-FFF2-40B4-BE49-F238E27FC236}">
                <a16:creationId xmlns:a16="http://schemas.microsoft.com/office/drawing/2014/main" id="{24F5F9C3-702F-7746-9469-22E116D24D12}"/>
              </a:ext>
            </a:extLst>
          </p:cNvPr>
          <p:cNvSpPr/>
          <p:nvPr/>
        </p:nvSpPr>
        <p:spPr>
          <a:xfrm>
            <a:off x="3090863" y="2798763"/>
            <a:ext cx="2232025" cy="208756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r>
              <a:rPr lang="en-US" altLang="zh-TW" dirty="0"/>
              <a:t>Photo/movie album</a:t>
            </a:r>
          </a:p>
          <a:p>
            <a:pPr>
              <a:defRPr/>
            </a:pPr>
            <a:r>
              <a:rPr lang="en-US" altLang="zh-TW" dirty="0"/>
              <a:t>Blog</a:t>
            </a:r>
          </a:p>
          <a:p>
            <a:pPr>
              <a:defRPr/>
            </a:pPr>
            <a:r>
              <a:rPr lang="en-US" altLang="zh-TW" dirty="0"/>
              <a:t>Chat</a:t>
            </a:r>
          </a:p>
          <a:p>
            <a:pPr>
              <a:defRPr/>
            </a:pPr>
            <a:r>
              <a:rPr lang="en-US" altLang="zh-TW" dirty="0"/>
              <a:t>Forum</a:t>
            </a:r>
          </a:p>
          <a:p>
            <a:pPr>
              <a:defRPr/>
            </a:pPr>
            <a:r>
              <a:rPr lang="en-US" altLang="zh-TW" dirty="0"/>
              <a:t>E-mail</a:t>
            </a:r>
          </a:p>
          <a:p>
            <a:pPr>
              <a:defRPr/>
            </a:pPr>
            <a:r>
              <a:rPr lang="en-US" altLang="zh-TW" dirty="0"/>
              <a:t>Sent files</a:t>
            </a:r>
          </a:p>
          <a:p>
            <a:pPr>
              <a:defRPr/>
            </a:pPr>
            <a:r>
              <a:rPr lang="en-US" altLang="zh-TW" dirty="0"/>
              <a:t>Frequency of login</a:t>
            </a:r>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zh-TW" altLang="en-US" dirty="0"/>
          </a:p>
        </p:txBody>
      </p:sp>
      <p:sp>
        <p:nvSpPr>
          <p:cNvPr id="6" name="矩形 6">
            <a:extLst>
              <a:ext uri="{FF2B5EF4-FFF2-40B4-BE49-F238E27FC236}">
                <a16:creationId xmlns:a16="http://schemas.microsoft.com/office/drawing/2014/main" id="{13B99178-0ABC-C44D-AC02-D43C0E1A9370}"/>
              </a:ext>
            </a:extLst>
          </p:cNvPr>
          <p:cNvSpPr/>
          <p:nvPr/>
        </p:nvSpPr>
        <p:spPr>
          <a:xfrm>
            <a:off x="3162300" y="2222500"/>
            <a:ext cx="2089150" cy="431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dirty="0"/>
              <a:t>activity</a:t>
            </a:r>
          </a:p>
        </p:txBody>
      </p:sp>
      <p:sp>
        <p:nvSpPr>
          <p:cNvPr id="7" name="矩形 7">
            <a:extLst>
              <a:ext uri="{FF2B5EF4-FFF2-40B4-BE49-F238E27FC236}">
                <a16:creationId xmlns:a16="http://schemas.microsoft.com/office/drawing/2014/main" id="{4C56DD8C-EE5B-3B4A-BA88-13F5D9A9B570}"/>
              </a:ext>
            </a:extLst>
          </p:cNvPr>
          <p:cNvSpPr/>
          <p:nvPr/>
        </p:nvSpPr>
        <p:spPr>
          <a:xfrm>
            <a:off x="5467350" y="2798763"/>
            <a:ext cx="2663825" cy="2447925"/>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endParaRPr lang="en-US" altLang="zh-TW" dirty="0"/>
          </a:p>
          <a:p>
            <a:pPr>
              <a:defRPr/>
            </a:pPr>
            <a:endParaRPr lang="en-US" altLang="zh-TW" dirty="0"/>
          </a:p>
          <a:p>
            <a:pPr>
              <a:defRPr/>
            </a:pPr>
            <a:endParaRPr lang="en-US" altLang="zh-TW" dirty="0"/>
          </a:p>
          <a:p>
            <a:pPr algn="ctr">
              <a:defRPr/>
            </a:pPr>
            <a:endParaRPr lang="en-US" altLang="zh-TW" dirty="0"/>
          </a:p>
          <a:p>
            <a:pPr algn="ctr">
              <a:defRPr/>
            </a:pPr>
            <a:endParaRPr lang="en-US" altLang="zh-TW" dirty="0"/>
          </a:p>
          <a:p>
            <a:pPr>
              <a:defRPr/>
            </a:pPr>
            <a:r>
              <a:rPr lang="en-US" altLang="zh-TW" dirty="0" err="1"/>
              <a:t>Avg</a:t>
            </a:r>
            <a:r>
              <a:rPr lang="en-US" altLang="zh-TW" dirty="0"/>
              <a:t> duration of            relationship</a:t>
            </a:r>
          </a:p>
          <a:p>
            <a:pPr>
              <a:defRPr/>
            </a:pPr>
            <a:r>
              <a:rPr lang="en-US" altLang="zh-TW" dirty="0"/>
              <a:t>Number of relations</a:t>
            </a:r>
          </a:p>
          <a:p>
            <a:pPr>
              <a:defRPr/>
            </a:pPr>
            <a:r>
              <a:rPr lang="en-US" altLang="zh-TW" dirty="0"/>
              <a:t>Sent invitations</a:t>
            </a:r>
          </a:p>
          <a:p>
            <a:pPr>
              <a:defRPr/>
            </a:pPr>
            <a:r>
              <a:rPr lang="en-US" altLang="zh-TW" dirty="0"/>
              <a:t>Responses to invitations</a:t>
            </a:r>
          </a:p>
          <a:p>
            <a:pPr>
              <a:defRPr/>
            </a:pPr>
            <a:r>
              <a:rPr lang="en-US" altLang="zh-TW" dirty="0"/>
              <a:t>Number of chat/</a:t>
            </a:r>
            <a:r>
              <a:rPr lang="en-US" altLang="zh-TW" dirty="0" err="1"/>
              <a:t>fornms</a:t>
            </a:r>
            <a:endParaRPr lang="en-US" altLang="zh-TW" dirty="0"/>
          </a:p>
          <a:p>
            <a:pPr>
              <a:defRPr/>
            </a:pPr>
            <a:r>
              <a:rPr lang="en-US" altLang="zh-TW" dirty="0"/>
              <a:t>Frequency of accesses to </a:t>
            </a:r>
            <a:r>
              <a:rPr lang="en-US" altLang="zh-TW" dirty="0" err="1"/>
              <a:t>blog,photos,movies</a:t>
            </a: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zh-TW" altLang="en-US" dirty="0"/>
          </a:p>
        </p:txBody>
      </p:sp>
      <p:sp>
        <p:nvSpPr>
          <p:cNvPr id="8" name="矩形 8">
            <a:extLst>
              <a:ext uri="{FF2B5EF4-FFF2-40B4-BE49-F238E27FC236}">
                <a16:creationId xmlns:a16="http://schemas.microsoft.com/office/drawing/2014/main" id="{67127093-5317-C04D-A6A4-7773D9D803E7}"/>
              </a:ext>
            </a:extLst>
          </p:cNvPr>
          <p:cNvSpPr/>
          <p:nvPr/>
        </p:nvSpPr>
        <p:spPr>
          <a:xfrm>
            <a:off x="5538788" y="2222500"/>
            <a:ext cx="2089150" cy="4318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dirty="0"/>
              <a:t>relationship</a:t>
            </a:r>
          </a:p>
        </p:txBody>
      </p:sp>
      <p:sp>
        <p:nvSpPr>
          <p:cNvPr id="9" name="矩形 9">
            <a:extLst>
              <a:ext uri="{FF2B5EF4-FFF2-40B4-BE49-F238E27FC236}">
                <a16:creationId xmlns:a16="http://schemas.microsoft.com/office/drawing/2014/main" id="{C827AF64-0B11-6D4C-86AB-0FCD68AB51FF}"/>
              </a:ext>
            </a:extLst>
          </p:cNvPr>
          <p:cNvSpPr/>
          <p:nvPr/>
        </p:nvSpPr>
        <p:spPr>
          <a:xfrm>
            <a:off x="3162300" y="1285875"/>
            <a:ext cx="2592388" cy="72072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TW" dirty="0"/>
              <a:t>User Profile</a:t>
            </a:r>
            <a:endParaRPr lang="zh-TW" altLang="en-US" dirty="0"/>
          </a:p>
        </p:txBody>
      </p:sp>
      <p:sp>
        <p:nvSpPr>
          <p:cNvPr id="10" name="矩形 10">
            <a:extLst>
              <a:ext uri="{FF2B5EF4-FFF2-40B4-BE49-F238E27FC236}">
                <a16:creationId xmlns:a16="http://schemas.microsoft.com/office/drawing/2014/main" id="{19857CED-10A0-F746-B648-DFF5BF0BC66E}"/>
              </a:ext>
            </a:extLst>
          </p:cNvPr>
          <p:cNvSpPr/>
          <p:nvPr/>
        </p:nvSpPr>
        <p:spPr>
          <a:xfrm>
            <a:off x="4356100" y="5876925"/>
            <a:ext cx="4319588" cy="72072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TW" dirty="0"/>
              <a:t>Dynamic, monitored by the system itself </a:t>
            </a:r>
            <a:endParaRPr lang="zh-TW" altLang="en-US" dirty="0"/>
          </a:p>
        </p:txBody>
      </p:sp>
    </p:spTree>
    <p:extLst>
      <p:ext uri="{BB962C8B-B14F-4D97-AF65-F5344CB8AC3E}">
        <p14:creationId xmlns:p14="http://schemas.microsoft.com/office/powerpoint/2010/main" val="3031438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a:extLst>
              <a:ext uri="{FF2B5EF4-FFF2-40B4-BE49-F238E27FC236}">
                <a16:creationId xmlns:a16="http://schemas.microsoft.com/office/drawing/2014/main" id="{63EB07BA-60BB-9A46-8A34-3324BCD84A4D}"/>
              </a:ext>
            </a:extLst>
          </p:cNvPr>
          <p:cNvSpPr>
            <a:spLocks noGrp="1" noChangeArrowheads="1"/>
          </p:cNvSpPr>
          <p:nvPr>
            <p:ph type="title"/>
          </p:nvPr>
        </p:nvSpPr>
        <p:spPr>
          <a:xfrm>
            <a:off x="473476" y="762000"/>
            <a:ext cx="8229600" cy="1066800"/>
          </a:xfrm>
        </p:spPr>
        <p:txBody>
          <a:bodyPr>
            <a:normAutofit/>
          </a:bodyPr>
          <a:lstStyle/>
          <a:p>
            <a:r>
              <a:rPr lang="zh-CN" altLang="en-US" b="1" dirty="0">
                <a:solidFill>
                  <a:srgbClr val="438086"/>
                </a:solidFill>
                <a:latin typeface="+mj-ea"/>
              </a:rPr>
              <a:t>互联网时代信息的获取方式</a:t>
            </a:r>
          </a:p>
        </p:txBody>
      </p:sp>
      <p:sp>
        <p:nvSpPr>
          <p:cNvPr id="3" name="内容占位符 2">
            <a:extLst>
              <a:ext uri="{FF2B5EF4-FFF2-40B4-BE49-F238E27FC236}">
                <a16:creationId xmlns:a16="http://schemas.microsoft.com/office/drawing/2014/main" id="{84F43576-F56F-E24C-AB90-2BBE91AEC933}"/>
              </a:ext>
            </a:extLst>
          </p:cNvPr>
          <p:cNvSpPr>
            <a:spLocks noGrp="1"/>
          </p:cNvSpPr>
          <p:nvPr>
            <p:ph idx="1"/>
          </p:nvPr>
        </p:nvSpPr>
        <p:spPr>
          <a:xfrm>
            <a:off x="609600" y="1828800"/>
            <a:ext cx="8229600" cy="4553712"/>
          </a:xfrm>
        </p:spPr>
        <p:txBody>
          <a:bodyPr>
            <a:normAutofit fontScale="92500" lnSpcReduction="20000"/>
          </a:bodyPr>
          <a:lstStyle/>
          <a:p>
            <a:r>
              <a:rPr lang="zh-CN" altLang="en-US" dirty="0">
                <a:latin typeface="+mn-ea"/>
              </a:rPr>
              <a:t>搜索</a:t>
            </a:r>
          </a:p>
          <a:p>
            <a:pPr lvl="1">
              <a:buFont typeface="Wingdings" pitchFamily="2" charset="2"/>
              <a:buChar char="Ø"/>
            </a:pPr>
            <a:r>
              <a:rPr lang="zh-CN" altLang="en-US" sz="2200" dirty="0">
                <a:latin typeface="+mn-ea"/>
              </a:rPr>
              <a:t>目的：精确、快速找到想要的结果</a:t>
            </a:r>
          </a:p>
          <a:p>
            <a:pPr lvl="1">
              <a:buFont typeface="Wingdings" pitchFamily="2" charset="2"/>
              <a:buChar char="Ø"/>
            </a:pPr>
            <a:r>
              <a:rPr lang="zh-CN" altLang="en-US" sz="2200" dirty="0">
                <a:latin typeface="+mn-ea"/>
              </a:rPr>
              <a:t>目标：降低延迟和提高相关性</a:t>
            </a:r>
          </a:p>
          <a:p>
            <a:pPr lvl="1">
              <a:buFont typeface="Wingdings" pitchFamily="2" charset="2"/>
              <a:buChar char="Ø"/>
            </a:pPr>
            <a:r>
              <a:rPr lang="zh-CN" altLang="en-US" sz="2200" dirty="0">
                <a:latin typeface="+mn-ea"/>
              </a:rPr>
              <a:t>关注于内容消费者、人们依赖搜索而不沉迷搜索、很少给予用户惊喜、不随便扩充不相关的结果</a:t>
            </a:r>
            <a:endParaRPr lang="en-US" altLang="zh-CN" sz="2200" dirty="0">
              <a:latin typeface="+mn-ea"/>
            </a:endParaRPr>
          </a:p>
          <a:p>
            <a:pPr lvl="1">
              <a:buFont typeface="Wingdings" pitchFamily="2" charset="2"/>
              <a:buChar char="Ø"/>
            </a:pPr>
            <a:endParaRPr lang="zh-CN" altLang="en-US" sz="1800" dirty="0">
              <a:latin typeface="+mn-ea"/>
            </a:endParaRPr>
          </a:p>
          <a:p>
            <a:r>
              <a:rPr lang="zh-CN" altLang="en-US" dirty="0">
                <a:latin typeface="+mn-ea"/>
              </a:rPr>
              <a:t>推荐</a:t>
            </a:r>
          </a:p>
          <a:p>
            <a:pPr lvl="1">
              <a:buFont typeface="Wingdings" pitchFamily="2" charset="2"/>
              <a:buChar char="Ø"/>
            </a:pPr>
            <a:r>
              <a:rPr lang="zh-CN" altLang="en-US" sz="2200" dirty="0">
                <a:latin typeface="+mn-ea"/>
              </a:rPr>
              <a:t>推荐系统是一个产品的</a:t>
            </a:r>
            <a:r>
              <a:rPr lang="en-US" altLang="zh-CN" sz="2200" dirty="0">
                <a:latin typeface="+mn-ea"/>
              </a:rPr>
              <a:t>“</a:t>
            </a:r>
            <a:r>
              <a:rPr lang="zh-CN" altLang="en-US" sz="2200" dirty="0">
                <a:latin typeface="+mn-ea"/>
              </a:rPr>
              <a:t>锦上添花</a:t>
            </a:r>
            <a:r>
              <a:rPr lang="en-US" altLang="zh-CN" sz="2200" dirty="0">
                <a:latin typeface="+mn-ea"/>
              </a:rPr>
              <a:t>”</a:t>
            </a:r>
          </a:p>
          <a:p>
            <a:pPr lvl="1">
              <a:buFont typeface="Wingdings" pitchFamily="2" charset="2"/>
              <a:buChar char="Ø"/>
            </a:pPr>
            <a:r>
              <a:rPr lang="zh-CN" altLang="en-US" sz="2200" dirty="0">
                <a:latin typeface="+mn-ea"/>
              </a:rPr>
              <a:t>会变成一个</a:t>
            </a:r>
            <a:r>
              <a:rPr lang="en-US" altLang="zh-CN" sz="2200" dirty="0">
                <a:latin typeface="+mn-ea"/>
              </a:rPr>
              <a:t>time killer</a:t>
            </a:r>
            <a:r>
              <a:rPr lang="zh-CN" altLang="en-US" sz="2200" dirty="0">
                <a:latin typeface="+mn-ea"/>
              </a:rPr>
              <a:t>，让用户沉迷于其</a:t>
            </a:r>
          </a:p>
          <a:p>
            <a:pPr lvl="1">
              <a:buFont typeface="Wingdings" pitchFamily="2" charset="2"/>
              <a:buChar char="Ø"/>
            </a:pPr>
            <a:r>
              <a:rPr lang="zh-CN" altLang="en-US" sz="2200" dirty="0">
                <a:latin typeface="+mn-ea"/>
              </a:rPr>
              <a:t>多种推荐策略，一部分借鉴了搜索策略</a:t>
            </a:r>
            <a:r>
              <a:rPr lang="en-US" altLang="zh-CN" sz="2200" dirty="0">
                <a:latin typeface="+mn-ea"/>
              </a:rPr>
              <a:t> </a:t>
            </a:r>
          </a:p>
          <a:p>
            <a:pPr lvl="1">
              <a:buFont typeface="Wingdings" pitchFamily="2" charset="2"/>
              <a:buChar char="Ø"/>
            </a:pPr>
            <a:endParaRPr lang="en-US" altLang="zh-CN" sz="2200" dirty="0">
              <a:latin typeface="+mn-ea"/>
            </a:endParaRPr>
          </a:p>
          <a:p>
            <a:r>
              <a:rPr lang="zh-CN" altLang="en-US" dirty="0">
                <a:latin typeface="+mn-ea"/>
              </a:rPr>
              <a:t>广告</a:t>
            </a:r>
          </a:p>
          <a:p>
            <a:pPr lvl="1">
              <a:buFont typeface="Wingdings" pitchFamily="2" charset="2"/>
              <a:buChar char="Ø"/>
            </a:pPr>
            <a:r>
              <a:rPr lang="zh-CN" altLang="en-US" sz="2400" dirty="0">
                <a:latin typeface="+mn-ea"/>
              </a:rPr>
              <a:t>产品形式上很像推荐</a:t>
            </a:r>
          </a:p>
          <a:p>
            <a:pPr lvl="1">
              <a:buFont typeface="Wingdings" pitchFamily="2" charset="2"/>
              <a:buChar char="Ø"/>
            </a:pPr>
            <a:r>
              <a:rPr lang="zh-CN" altLang="en-US" sz="2400" dirty="0">
                <a:latin typeface="+mn-ea"/>
              </a:rPr>
              <a:t>技术上，兼具搜索与推荐的特点</a:t>
            </a:r>
          </a:p>
          <a:p>
            <a:pPr lvl="1">
              <a:buFont typeface="Wingdings" pitchFamily="2" charset="2"/>
              <a:buChar char="Ø"/>
            </a:pPr>
            <a:r>
              <a:rPr lang="zh-CN" altLang="en-US" sz="2400" dirty="0">
                <a:latin typeface="+mn-ea"/>
              </a:rPr>
              <a:t>商业驱动，关注利益最大化</a:t>
            </a:r>
          </a:p>
        </p:txBody>
      </p:sp>
    </p:spTree>
    <p:extLst>
      <p:ext uri="{BB962C8B-B14F-4D97-AF65-F5344CB8AC3E}">
        <p14:creationId xmlns:p14="http://schemas.microsoft.com/office/powerpoint/2010/main" val="120505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C9066998-1A36-FD44-B09A-516FA3FE9AED}"/>
              </a:ext>
            </a:extLst>
          </p:cNvPr>
          <p:cNvSpPr>
            <a:spLocks noGrp="1"/>
          </p:cNvSpPr>
          <p:nvPr>
            <p:ph type="title" idx="4294967295"/>
          </p:nvPr>
        </p:nvSpPr>
        <p:spPr>
          <a:xfrm>
            <a:off x="838200" y="762000"/>
            <a:ext cx="8229600" cy="815975"/>
          </a:xfrm>
        </p:spPr>
        <p:txBody>
          <a:bodyPr>
            <a:normAutofit/>
          </a:bodyPr>
          <a:lstStyle/>
          <a:p>
            <a:r>
              <a:rPr lang="ja-JP" altLang="en-US" b="1" dirty="0">
                <a:solidFill>
                  <a:srgbClr val="438086"/>
                </a:solidFill>
                <a:latin typeface="+mj-ea"/>
              </a:rPr>
              <a:t>京东</a:t>
            </a:r>
            <a:r>
              <a:rPr lang="zh-CN" altLang="en-US" b="1" dirty="0">
                <a:solidFill>
                  <a:srgbClr val="438086"/>
                </a:solidFill>
                <a:latin typeface="+mj-ea"/>
              </a:rPr>
              <a:t>用户画像示意图</a:t>
            </a:r>
          </a:p>
        </p:txBody>
      </p:sp>
      <p:pic>
        <p:nvPicPr>
          <p:cNvPr id="2" name="Picture 1">
            <a:extLst>
              <a:ext uri="{FF2B5EF4-FFF2-40B4-BE49-F238E27FC236}">
                <a16:creationId xmlns:a16="http://schemas.microsoft.com/office/drawing/2014/main" id="{00662086-6FD2-1749-BCD7-690E52AE80AF}"/>
              </a:ext>
            </a:extLst>
          </p:cNvPr>
          <p:cNvPicPr>
            <a:picLocks noChangeAspect="1"/>
          </p:cNvPicPr>
          <p:nvPr/>
        </p:nvPicPr>
        <p:blipFill>
          <a:blip r:embed="rId2"/>
          <a:stretch>
            <a:fillRect/>
          </a:stretch>
        </p:blipFill>
        <p:spPr>
          <a:xfrm>
            <a:off x="609600" y="1676400"/>
            <a:ext cx="7888941" cy="5029200"/>
          </a:xfrm>
          <a:prstGeom prst="rect">
            <a:avLst/>
          </a:prstGeom>
        </p:spPr>
      </p:pic>
    </p:spTree>
    <p:extLst>
      <p:ext uri="{BB962C8B-B14F-4D97-AF65-F5344CB8AC3E}">
        <p14:creationId xmlns:p14="http://schemas.microsoft.com/office/powerpoint/2010/main" val="2333703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771E6F4-961E-A444-B751-D7CA5A5699C3}"/>
              </a:ext>
            </a:extLst>
          </p:cNvPr>
          <p:cNvSpPr>
            <a:spLocks noGrp="1" noChangeArrowheads="1"/>
          </p:cNvSpPr>
          <p:nvPr>
            <p:ph type="title"/>
          </p:nvPr>
        </p:nvSpPr>
        <p:spPr>
          <a:xfrm>
            <a:off x="457200" y="762000"/>
            <a:ext cx="8229600" cy="1066800"/>
          </a:xfrm>
        </p:spPr>
        <p:txBody>
          <a:bodyPr>
            <a:normAutofit/>
          </a:bodyPr>
          <a:lstStyle/>
          <a:p>
            <a:r>
              <a:rPr lang="zh-CN" altLang="en-US" b="1" dirty="0">
                <a:solidFill>
                  <a:srgbClr val="438086"/>
                </a:solidFill>
                <a:latin typeface="+mj-ea"/>
              </a:rPr>
              <a:t>协同过滤算法</a:t>
            </a:r>
            <a:endParaRPr lang="en-US" altLang="en-US" b="1" dirty="0">
              <a:solidFill>
                <a:srgbClr val="438086"/>
              </a:solidFill>
              <a:latin typeface="+mj-ea"/>
            </a:endParaRPr>
          </a:p>
        </p:txBody>
      </p:sp>
      <p:sp>
        <p:nvSpPr>
          <p:cNvPr id="66563" name="Rectangle 3">
            <a:extLst>
              <a:ext uri="{FF2B5EF4-FFF2-40B4-BE49-F238E27FC236}">
                <a16:creationId xmlns:a16="http://schemas.microsoft.com/office/drawing/2014/main" id="{8C72CA41-546F-1343-A77A-DFD2DA0D09F1}"/>
              </a:ext>
            </a:extLst>
          </p:cNvPr>
          <p:cNvSpPr>
            <a:spLocks noGrp="1" noChangeArrowheads="1"/>
          </p:cNvSpPr>
          <p:nvPr>
            <p:ph type="body" sz="half" idx="1"/>
          </p:nvPr>
        </p:nvSpPr>
        <p:spPr/>
        <p:txBody>
          <a:bodyPr>
            <a:normAutofit/>
          </a:bodyPr>
          <a:lstStyle/>
          <a:p>
            <a:pPr marL="228600" indent="-228600"/>
            <a:r>
              <a:rPr lang="zh-CN" altLang="en-US" dirty="0">
                <a:latin typeface="+mn-ea"/>
              </a:rPr>
              <a:t>非个人摘要统计</a:t>
            </a:r>
            <a:endParaRPr lang="en-US" altLang="zh-CN" dirty="0">
              <a:latin typeface="+mn-ea"/>
            </a:endParaRPr>
          </a:p>
          <a:p>
            <a:pPr marL="228600" indent="-228600"/>
            <a:r>
              <a:rPr lang="en-US" altLang="en-US" dirty="0">
                <a:latin typeface="+mn-ea"/>
              </a:rPr>
              <a:t>K</a:t>
            </a:r>
            <a:r>
              <a:rPr lang="zh-CN" altLang="en-US" dirty="0">
                <a:latin typeface="+mn-ea"/>
              </a:rPr>
              <a:t>最近邻居</a:t>
            </a:r>
            <a:endParaRPr lang="en-US" altLang="en-US" dirty="0">
              <a:latin typeface="+mn-ea"/>
            </a:endParaRPr>
          </a:p>
          <a:p>
            <a:pPr marL="798513" lvl="1" indent="-333375"/>
            <a:r>
              <a:rPr lang="zh-CN" altLang="en-US" sz="1800" dirty="0">
                <a:solidFill>
                  <a:schemeClr val="tx1"/>
                </a:solidFill>
                <a:latin typeface="+mn-ea"/>
              </a:rPr>
              <a:t>用户</a:t>
            </a:r>
            <a:r>
              <a:rPr lang="en-US" altLang="zh-CN" sz="1800" dirty="0">
                <a:solidFill>
                  <a:schemeClr val="tx1"/>
                </a:solidFill>
                <a:latin typeface="+mn-ea"/>
              </a:rPr>
              <a:t>-</a:t>
            </a:r>
            <a:r>
              <a:rPr lang="zh-CN" altLang="en-US" sz="1800" dirty="0">
                <a:solidFill>
                  <a:schemeClr val="tx1"/>
                </a:solidFill>
                <a:latin typeface="+mn-ea"/>
              </a:rPr>
              <a:t>用户</a:t>
            </a:r>
            <a:endParaRPr lang="en-US" altLang="en-US" sz="1800" dirty="0">
              <a:solidFill>
                <a:schemeClr val="tx1"/>
              </a:solidFill>
              <a:latin typeface="+mn-ea"/>
            </a:endParaRPr>
          </a:p>
          <a:p>
            <a:pPr marL="798513" lvl="1" indent="-333375"/>
            <a:r>
              <a:rPr lang="zh-CN" altLang="en-US" sz="1800" dirty="0">
                <a:solidFill>
                  <a:schemeClr val="tx1"/>
                </a:solidFill>
                <a:latin typeface="+mn-ea"/>
              </a:rPr>
              <a:t>商品</a:t>
            </a:r>
            <a:r>
              <a:rPr lang="en-US" altLang="zh-CN" sz="1800" dirty="0">
                <a:solidFill>
                  <a:schemeClr val="tx1"/>
                </a:solidFill>
                <a:latin typeface="+mn-ea"/>
              </a:rPr>
              <a:t>-</a:t>
            </a:r>
            <a:r>
              <a:rPr lang="zh-CN" altLang="en-US" sz="1800" dirty="0">
                <a:solidFill>
                  <a:schemeClr val="tx1"/>
                </a:solidFill>
                <a:latin typeface="+mn-ea"/>
              </a:rPr>
              <a:t>商品</a:t>
            </a:r>
            <a:endParaRPr lang="en-US" altLang="en-US" sz="1800" dirty="0">
              <a:solidFill>
                <a:schemeClr val="tx1"/>
              </a:solidFill>
              <a:latin typeface="+mn-ea"/>
            </a:endParaRPr>
          </a:p>
          <a:p>
            <a:pPr marL="228600" indent="-228600"/>
            <a:r>
              <a:rPr lang="zh-CN" altLang="en-US" dirty="0">
                <a:latin typeface="+mn-ea"/>
              </a:rPr>
              <a:t>降维处理</a:t>
            </a:r>
            <a:endParaRPr lang="en-US" altLang="en-US" dirty="0">
              <a:latin typeface="+mn-ea"/>
            </a:endParaRPr>
          </a:p>
          <a:p>
            <a:pPr marL="798513" lvl="1" indent="-333375"/>
            <a:r>
              <a:rPr lang="en-US" altLang="en-US" sz="1800" dirty="0">
                <a:solidFill>
                  <a:schemeClr val="tx1"/>
                </a:solidFill>
                <a:latin typeface="+mn-ea"/>
              </a:rPr>
              <a:t>LSI</a:t>
            </a:r>
          </a:p>
          <a:p>
            <a:pPr marL="798513" lvl="1" indent="-333375"/>
            <a:r>
              <a:rPr lang="en-US" altLang="en-US" sz="1800" dirty="0">
                <a:solidFill>
                  <a:schemeClr val="tx1"/>
                </a:solidFill>
                <a:latin typeface="+mn-ea"/>
              </a:rPr>
              <a:t>PLSI</a:t>
            </a:r>
          </a:p>
          <a:p>
            <a:pPr marL="798513" lvl="1" indent="-333375"/>
            <a:r>
              <a:rPr lang="zh-CN" altLang="en-US" sz="1800" dirty="0">
                <a:solidFill>
                  <a:schemeClr val="tx1"/>
                </a:solidFill>
                <a:latin typeface="+mn-ea"/>
              </a:rPr>
              <a:t>因子分析</a:t>
            </a:r>
            <a:endParaRPr lang="en-US" altLang="en-US" sz="1800" dirty="0">
              <a:solidFill>
                <a:schemeClr val="tx1"/>
              </a:solidFill>
              <a:latin typeface="+mn-ea"/>
            </a:endParaRPr>
          </a:p>
        </p:txBody>
      </p:sp>
      <p:sp>
        <p:nvSpPr>
          <p:cNvPr id="66564" name="Rectangle 4">
            <a:extLst>
              <a:ext uri="{FF2B5EF4-FFF2-40B4-BE49-F238E27FC236}">
                <a16:creationId xmlns:a16="http://schemas.microsoft.com/office/drawing/2014/main" id="{1F79465D-1BC0-0A45-B5BB-4BF8A8B4F209}"/>
              </a:ext>
            </a:extLst>
          </p:cNvPr>
          <p:cNvSpPr>
            <a:spLocks noGrp="1" noChangeArrowheads="1"/>
          </p:cNvSpPr>
          <p:nvPr>
            <p:ph type="body" sz="half" idx="2"/>
          </p:nvPr>
        </p:nvSpPr>
        <p:spPr/>
        <p:txBody>
          <a:bodyPr>
            <a:normAutofit/>
          </a:bodyPr>
          <a:lstStyle/>
          <a:p>
            <a:pPr marL="228600" indent="-228600"/>
            <a:r>
              <a:rPr lang="zh-CN" altLang="en-US" dirty="0"/>
              <a:t>内容</a:t>
            </a:r>
            <a:r>
              <a:rPr lang="en-US" altLang="zh-CN" dirty="0"/>
              <a:t>+</a:t>
            </a:r>
            <a:r>
              <a:rPr lang="zh-CN" altLang="en-US" dirty="0"/>
              <a:t>协同过滤</a:t>
            </a:r>
            <a:endParaRPr lang="en-US" altLang="zh-CN" dirty="0"/>
          </a:p>
          <a:p>
            <a:pPr marL="521208" lvl="1" indent="-228600"/>
            <a:r>
              <a:rPr lang="en-US" altLang="en-US" sz="2000" dirty="0">
                <a:solidFill>
                  <a:schemeClr val="tx1"/>
                </a:solidFill>
              </a:rPr>
              <a:t>Burke’s Survey of Hybrids</a:t>
            </a:r>
          </a:p>
          <a:p>
            <a:pPr marL="228600" indent="-228600"/>
            <a:r>
              <a:rPr lang="zh-CN" altLang="en-US" dirty="0"/>
              <a:t>图技术</a:t>
            </a:r>
            <a:endParaRPr lang="en-US" altLang="zh-CN" dirty="0"/>
          </a:p>
          <a:p>
            <a:pPr marL="521208" lvl="1" indent="-228600"/>
            <a:r>
              <a:rPr lang="en-US" altLang="en-US" sz="2000" dirty="0" err="1">
                <a:solidFill>
                  <a:schemeClr val="tx1"/>
                </a:solidFill>
              </a:rPr>
              <a:t>Horting</a:t>
            </a:r>
            <a:endParaRPr lang="en-US" altLang="en-US" sz="2000" dirty="0">
              <a:solidFill>
                <a:schemeClr val="tx1"/>
              </a:solidFill>
            </a:endParaRPr>
          </a:p>
          <a:p>
            <a:pPr marL="228600" indent="-228600"/>
            <a:r>
              <a:rPr lang="zh-CN" altLang="en-US" dirty="0"/>
              <a:t>聚类</a:t>
            </a:r>
            <a:endParaRPr lang="en-US" altLang="en-US" dirty="0"/>
          </a:p>
          <a:p>
            <a:pPr marL="228600" indent="-228600"/>
            <a:r>
              <a:rPr lang="zh-CN" altLang="en-US" dirty="0"/>
              <a:t>分类器学习</a:t>
            </a:r>
            <a:endParaRPr lang="en-US" altLang="zh-CN" dirty="0"/>
          </a:p>
          <a:p>
            <a:pPr marL="521208" lvl="1" indent="-228600"/>
            <a:r>
              <a:rPr lang="zh-CN" altLang="en-US" sz="2000" dirty="0">
                <a:solidFill>
                  <a:schemeClr val="tx1"/>
                </a:solidFill>
              </a:rPr>
              <a:t>朴素贝叶斯</a:t>
            </a:r>
            <a:r>
              <a:rPr lang="en-US" altLang="en-US" sz="2000" dirty="0">
                <a:solidFill>
                  <a:schemeClr val="tx1"/>
                </a:solidFill>
              </a:rPr>
              <a:t>	</a:t>
            </a:r>
          </a:p>
          <a:p>
            <a:pPr marL="521208" lvl="1" indent="-228600"/>
            <a:r>
              <a:rPr lang="zh-CN" altLang="en-US" sz="2000" dirty="0">
                <a:solidFill>
                  <a:schemeClr val="tx1"/>
                </a:solidFill>
              </a:rPr>
              <a:t>贝叶斯（信念）网络</a:t>
            </a:r>
            <a:endParaRPr lang="en-US" altLang="en-US" sz="2000" dirty="0">
              <a:solidFill>
                <a:schemeClr val="tx1"/>
              </a:solidFill>
            </a:endParaRPr>
          </a:p>
          <a:p>
            <a:pPr marL="521208" lvl="1" indent="-228600"/>
            <a:r>
              <a:rPr lang="zh-CN" altLang="en-US" sz="2000" dirty="0">
                <a:solidFill>
                  <a:schemeClr val="tx1"/>
                </a:solidFill>
              </a:rPr>
              <a:t>规则归纳</a:t>
            </a:r>
            <a:endParaRPr lang="en-US" altLang="en-US" sz="2000" dirty="0"/>
          </a:p>
        </p:txBody>
      </p:sp>
      <p:sp>
        <p:nvSpPr>
          <p:cNvPr id="2" name="TextBox 1">
            <a:extLst>
              <a:ext uri="{FF2B5EF4-FFF2-40B4-BE49-F238E27FC236}">
                <a16:creationId xmlns:a16="http://schemas.microsoft.com/office/drawing/2014/main" id="{A60D41F9-986D-484E-84F7-4803614FF014}"/>
              </a:ext>
            </a:extLst>
          </p:cNvPr>
          <p:cNvSpPr txBox="1"/>
          <p:nvPr/>
        </p:nvSpPr>
        <p:spPr>
          <a:xfrm>
            <a:off x="2775098" y="154172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17683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a:extLst>
              <a:ext uri="{FF2B5EF4-FFF2-40B4-BE49-F238E27FC236}">
                <a16:creationId xmlns:a16="http://schemas.microsoft.com/office/drawing/2014/main" id="{64EDF1B0-1442-CC41-8E6C-CC8EB7ED75E6}"/>
              </a:ext>
            </a:extLst>
          </p:cNvPr>
          <p:cNvSpPr>
            <a:spLocks noGrp="1" noChangeArrowheads="1"/>
          </p:cNvSpPr>
          <p:nvPr>
            <p:ph type="title"/>
          </p:nvPr>
        </p:nvSpPr>
        <p:spPr/>
        <p:txBody>
          <a:bodyPr>
            <a:normAutofit/>
          </a:bodyPr>
          <a:lstStyle/>
          <a:p>
            <a:r>
              <a:rPr lang="zh-CN" altLang="en-US" b="1" dirty="0">
                <a:solidFill>
                  <a:srgbClr val="438086"/>
                </a:solidFill>
                <a:latin typeface="+mj-ea"/>
              </a:rPr>
              <a:t>关于用户</a:t>
            </a:r>
            <a:r>
              <a:rPr lang="en-US" altLang="zh-CN" b="1" dirty="0">
                <a:solidFill>
                  <a:srgbClr val="438086"/>
                </a:solidFill>
                <a:latin typeface="+mj-ea"/>
              </a:rPr>
              <a:t>-</a:t>
            </a:r>
            <a:r>
              <a:rPr lang="zh-CN" altLang="en-US" b="1" dirty="0">
                <a:solidFill>
                  <a:srgbClr val="438086"/>
                </a:solidFill>
                <a:latin typeface="+mj-ea"/>
              </a:rPr>
              <a:t>项目打分矩阵</a:t>
            </a:r>
          </a:p>
        </p:txBody>
      </p:sp>
      <p:sp>
        <p:nvSpPr>
          <p:cNvPr id="52226" name="内容占位符 2">
            <a:extLst>
              <a:ext uri="{FF2B5EF4-FFF2-40B4-BE49-F238E27FC236}">
                <a16:creationId xmlns:a16="http://schemas.microsoft.com/office/drawing/2014/main" id="{57ADBD23-56A4-E045-807B-0DA9A8CDB6D0}"/>
              </a:ext>
            </a:extLst>
          </p:cNvPr>
          <p:cNvSpPr>
            <a:spLocks noGrp="1" noChangeArrowheads="1"/>
          </p:cNvSpPr>
          <p:nvPr>
            <p:ph idx="1"/>
          </p:nvPr>
        </p:nvSpPr>
        <p:spPr/>
        <p:txBody>
          <a:bodyPr>
            <a:normAutofit/>
          </a:bodyPr>
          <a:lstStyle/>
          <a:p>
            <a:pPr marL="0" indent="0">
              <a:lnSpc>
                <a:spcPct val="200000"/>
              </a:lnSpc>
              <a:buFont typeface="Arial" panose="020B0604020202020204" pitchFamily="34" charset="0"/>
              <a:buNone/>
            </a:pPr>
            <a:r>
              <a:rPr lang="zh-CN" altLang="en-US" sz="2400" dirty="0">
                <a:latin typeface="+mn-ea"/>
              </a:rPr>
              <a:t>（</a:t>
            </a:r>
            <a:r>
              <a:rPr lang="en-US" altLang="zh-CN" sz="2400" dirty="0">
                <a:latin typeface="+mn-ea"/>
              </a:rPr>
              <a:t>1</a:t>
            </a:r>
            <a:r>
              <a:rPr lang="zh-CN" altLang="en-US" sz="2400" dirty="0">
                <a:latin typeface="+mn-ea"/>
              </a:rPr>
              <a:t>）数据稀疏性问题</a:t>
            </a:r>
          </a:p>
          <a:p>
            <a:pPr marL="0" indent="0">
              <a:lnSpc>
                <a:spcPct val="200000"/>
              </a:lnSpc>
              <a:buFont typeface="Arial" panose="020B0604020202020204" pitchFamily="34" charset="0"/>
              <a:buNone/>
            </a:pPr>
            <a:r>
              <a:rPr lang="zh-CN" altLang="en-US" sz="2400" dirty="0">
                <a:latin typeface="+mn-ea"/>
              </a:rPr>
              <a:t>（</a:t>
            </a:r>
            <a:r>
              <a:rPr lang="en-US" altLang="zh-CN" sz="2400" dirty="0">
                <a:latin typeface="+mn-ea"/>
              </a:rPr>
              <a:t>2</a:t>
            </a:r>
            <a:r>
              <a:rPr lang="zh-CN" altLang="en-US" sz="2400" dirty="0">
                <a:latin typeface="+mn-ea"/>
              </a:rPr>
              <a:t>）冷启动问题</a:t>
            </a:r>
          </a:p>
          <a:p>
            <a:pPr marL="914400" lvl="1" indent="-457200">
              <a:lnSpc>
                <a:spcPct val="200000"/>
              </a:lnSpc>
              <a:buFont typeface="Wingdings" pitchFamily="2" charset="2"/>
              <a:buChar char="Ø"/>
            </a:pPr>
            <a:r>
              <a:rPr lang="zh-CN" altLang="en-US" sz="2400" dirty="0">
                <a:latin typeface="+mn-ea"/>
              </a:rPr>
              <a:t>如何向还没有给出任何项目评分的新用户推荐</a:t>
            </a:r>
          </a:p>
          <a:p>
            <a:pPr marL="914400" lvl="1" indent="-457200">
              <a:lnSpc>
                <a:spcPct val="200000"/>
              </a:lnSpc>
              <a:buFont typeface="Wingdings" pitchFamily="2" charset="2"/>
              <a:buChar char="Ø"/>
            </a:pPr>
            <a:r>
              <a:rPr lang="zh-CN" altLang="en-US" sz="2400" dirty="0">
                <a:latin typeface="+mn-ea"/>
              </a:rPr>
              <a:t>如何处理从未被评过分或者购买过的物品</a:t>
            </a:r>
          </a:p>
        </p:txBody>
      </p:sp>
    </p:spTree>
    <p:extLst>
      <p:ext uri="{BB962C8B-B14F-4D97-AF65-F5344CB8AC3E}">
        <p14:creationId xmlns:p14="http://schemas.microsoft.com/office/powerpoint/2010/main" val="4278627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609600" y="990600"/>
            <a:ext cx="8229600" cy="1066800"/>
          </a:xfrm>
        </p:spPr>
        <p:txBody>
          <a:bodyPr>
            <a:normAutofit/>
          </a:bodyPr>
          <a:lstStyle/>
          <a:p>
            <a:r>
              <a:rPr lang="ja-JP" altLang="en-US" b="1" dirty="0">
                <a:solidFill>
                  <a:srgbClr val="438086"/>
                </a:solidFill>
                <a:latin typeface="+mj-ea"/>
              </a:rPr>
              <a:t>优缺点</a:t>
            </a:r>
            <a:endParaRPr lang="en-US" altLang="en-US" sz="3200" b="1" dirty="0">
              <a:solidFill>
                <a:srgbClr val="438086"/>
              </a:solidFill>
              <a:latin typeface="+mj-ea"/>
            </a:endParaRPr>
          </a:p>
        </p:txBody>
      </p:sp>
      <p:sp>
        <p:nvSpPr>
          <p:cNvPr id="2" name="Rectangle 1">
            <a:extLst>
              <a:ext uri="{FF2B5EF4-FFF2-40B4-BE49-F238E27FC236}">
                <a16:creationId xmlns:a16="http://schemas.microsoft.com/office/drawing/2014/main" id="{533EAF2E-97C1-0E42-B6B8-A60A201615F4}"/>
              </a:ext>
            </a:extLst>
          </p:cNvPr>
          <p:cNvSpPr/>
          <p:nvPr/>
        </p:nvSpPr>
        <p:spPr>
          <a:xfrm>
            <a:off x="590107" y="1905000"/>
            <a:ext cx="8077200" cy="4401205"/>
          </a:xfrm>
          <a:prstGeom prst="rect">
            <a:avLst/>
          </a:prstGeom>
        </p:spPr>
        <p:txBody>
          <a:bodyPr wrap="square">
            <a:spAutoFit/>
          </a:bodyPr>
          <a:lstStyle/>
          <a:p>
            <a:endParaRPr lang="en-US" altLang="zh-TW" sz="2000" b="1" dirty="0">
              <a:effectLst>
                <a:outerShdw blurRad="38100" dist="38100" dir="2700000" algn="tl">
                  <a:srgbClr val="C0C0C0"/>
                </a:outerShdw>
              </a:effectLst>
              <a:latin typeface="+mn-ea"/>
            </a:endParaRPr>
          </a:p>
          <a:p>
            <a:r>
              <a:rPr lang="zh-CN" altLang="en-US" sz="2000" b="1" dirty="0">
                <a:latin typeface="+mn-ea"/>
              </a:rPr>
              <a:t>优点</a:t>
            </a:r>
            <a:r>
              <a:rPr lang="en-US" altLang="zh-TW" sz="2000" b="1" dirty="0">
                <a:latin typeface="+mn-ea"/>
              </a:rPr>
              <a:t> :</a:t>
            </a:r>
          </a:p>
          <a:p>
            <a:pPr marL="800100" lvl="1" indent="-342900">
              <a:buFont typeface="+mj-lt"/>
              <a:buAutoNum type="arabicPeriod"/>
            </a:pPr>
            <a:r>
              <a:rPr lang="zh-TW" altLang="en-US" sz="2000" dirty="0">
                <a:latin typeface="+mn-ea"/>
              </a:rPr>
              <a:t>虽然它是最老的推荐系统的方法，但他仍然很有效</a:t>
            </a:r>
          </a:p>
          <a:p>
            <a:pPr marL="800100" lvl="1" indent="-342900">
              <a:buFont typeface="+mj-lt"/>
              <a:buAutoNum type="arabicPeriod"/>
            </a:pPr>
            <a:r>
              <a:rPr lang="zh-TW" altLang="en-US" sz="2000" dirty="0">
                <a:latin typeface="+mn-ea"/>
              </a:rPr>
              <a:t>这方法不需要提供那些可以轻易被电脑用户的阅读的对象代表</a:t>
            </a:r>
            <a:endParaRPr lang="en-US" altLang="zh-TW" sz="2000" dirty="0">
              <a:latin typeface="+mn-ea"/>
            </a:endParaRPr>
          </a:p>
          <a:p>
            <a:pPr marL="800100" lvl="1" indent="-342900">
              <a:buFont typeface="+mj-lt"/>
              <a:buAutoNum type="arabicPeriod"/>
            </a:pPr>
            <a:endParaRPr lang="zh-TW" altLang="en-US" sz="2000" dirty="0">
              <a:latin typeface="+mn-ea"/>
            </a:endParaRPr>
          </a:p>
          <a:p>
            <a:endParaRPr lang="en-US" altLang="zh-TW" sz="2000" dirty="0">
              <a:latin typeface="+mn-ea"/>
            </a:endParaRPr>
          </a:p>
          <a:p>
            <a:r>
              <a:rPr lang="zh-CN" altLang="en-US" sz="2000" b="1" dirty="0">
                <a:latin typeface="+mn-ea"/>
              </a:rPr>
              <a:t>缺点</a:t>
            </a:r>
            <a:r>
              <a:rPr lang="en-US" altLang="zh-TW" sz="2000" b="1" dirty="0">
                <a:latin typeface="+mn-ea"/>
              </a:rPr>
              <a:t>:</a:t>
            </a:r>
          </a:p>
          <a:p>
            <a:pPr lvl="1">
              <a:buFont typeface="Arial" panose="020B0604020202020204" pitchFamily="34" charset="0"/>
              <a:buChar char="•"/>
            </a:pPr>
            <a:r>
              <a:rPr lang="zh-TW" altLang="en-US" sz="2000" dirty="0">
                <a:latin typeface="+mn-ea"/>
              </a:rPr>
              <a:t>对于新的用户或是新产品，还没有被其他用户所订价，用户必须要先自行评估。</a:t>
            </a:r>
          </a:p>
          <a:p>
            <a:pPr lvl="1">
              <a:buFont typeface="Arial" panose="020B0604020202020204" pitchFamily="34" charset="0"/>
              <a:buChar char="•"/>
            </a:pPr>
            <a:r>
              <a:rPr lang="zh-TW" altLang="en-US" sz="2000" dirty="0">
                <a:latin typeface="+mn-ea"/>
              </a:rPr>
              <a:t>当许多商品需要被评价时，但它的数据却很稀少，会妨碍用户找到目标的族群。</a:t>
            </a:r>
          </a:p>
          <a:p>
            <a:pPr lvl="1">
              <a:buFont typeface="Arial" panose="020B0604020202020204" pitchFamily="34" charset="0"/>
              <a:buChar char="•"/>
            </a:pPr>
            <a:r>
              <a:rPr lang="zh-TW" altLang="en-US" sz="2000" dirty="0">
                <a:latin typeface="+mn-ea"/>
              </a:rPr>
              <a:t>面对那些比较有特殊喜爱或是有特殊意见的商品比较难以预测。</a:t>
            </a:r>
          </a:p>
          <a:p>
            <a:pPr lvl="1">
              <a:buFont typeface="Arial" panose="020B0604020202020204" pitchFamily="34" charset="0"/>
              <a:buChar char="•"/>
            </a:pPr>
            <a:r>
              <a:rPr lang="zh-TW" altLang="en-US" sz="2000" dirty="0">
                <a:latin typeface="+mn-ea"/>
              </a:rPr>
              <a:t>需要同时去增加许多关系者和项目，计算方式十分的复杂，收集大量的数据上需要很高的费用。</a:t>
            </a:r>
          </a:p>
        </p:txBody>
      </p:sp>
    </p:spTree>
    <p:extLst>
      <p:ext uri="{BB962C8B-B14F-4D97-AF65-F5344CB8AC3E}">
        <p14:creationId xmlns:p14="http://schemas.microsoft.com/office/powerpoint/2010/main" val="2207486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1066800" y="876300"/>
            <a:ext cx="7086600" cy="1143000"/>
          </a:xfrm>
        </p:spPr>
        <p:txBody>
          <a:bodyPr>
            <a:normAutofit/>
          </a:bodyPr>
          <a:lstStyle/>
          <a:p>
            <a:r>
              <a:rPr lang="en-US" altLang="zh-CN" sz="4400" b="1" dirty="0">
                <a:solidFill>
                  <a:srgbClr val="0000FF"/>
                </a:solidFill>
                <a:latin typeface="Arial" charset="0"/>
                <a:ea typeface="Arial" charset="0"/>
                <a:cs typeface="Arial" charset="0"/>
              </a:rPr>
              <a:t>Coverage</a:t>
            </a:r>
          </a:p>
        </p:txBody>
      </p:sp>
      <p:sp>
        <p:nvSpPr>
          <p:cNvPr id="9218" name="Rectangle 3"/>
          <p:cNvSpPr>
            <a:spLocks noGrp="1" noChangeArrowheads="1"/>
          </p:cNvSpPr>
          <p:nvPr>
            <p:ph type="body" idx="1"/>
          </p:nvPr>
        </p:nvSpPr>
        <p:spPr>
          <a:xfrm>
            <a:off x="609600" y="1143000"/>
            <a:ext cx="8305800" cy="5486400"/>
          </a:xfrm>
        </p:spPr>
        <p:txBody>
          <a:bodyPr>
            <a:normAutofit/>
          </a:bodyPr>
          <a:lstStyle/>
          <a:p>
            <a:pPr>
              <a:spcBef>
                <a:spcPts val="1500"/>
              </a:spcBef>
            </a:pPr>
            <a:endParaRPr lang="zh-CN" altLang="en-US" sz="4000" dirty="0">
              <a:ea typeface="宋体" charset="-122"/>
            </a:endParaRPr>
          </a:p>
          <a:p>
            <a:pPr>
              <a:lnSpc>
                <a:spcPct val="150000"/>
              </a:lnSpc>
              <a:spcBef>
                <a:spcPts val="1500"/>
              </a:spcBef>
            </a:pPr>
            <a:r>
              <a:rPr lang="en-US" sz="3200" dirty="0"/>
              <a:t>Introduction</a:t>
            </a:r>
          </a:p>
          <a:p>
            <a:pPr>
              <a:lnSpc>
                <a:spcPct val="150000"/>
              </a:lnSpc>
              <a:spcBef>
                <a:spcPts val="1500"/>
              </a:spcBef>
            </a:pPr>
            <a:r>
              <a:rPr lang="en-US" sz="3200" dirty="0"/>
              <a:t>Collaborative filtering recommender</a:t>
            </a:r>
          </a:p>
          <a:p>
            <a:pPr>
              <a:lnSpc>
                <a:spcPct val="150000"/>
              </a:lnSpc>
              <a:spcBef>
                <a:spcPts val="1500"/>
              </a:spcBef>
            </a:pPr>
            <a:r>
              <a:rPr lang="en-US" sz="3200" dirty="0">
                <a:solidFill>
                  <a:srgbClr val="C00000"/>
                </a:solidFill>
              </a:rPr>
              <a:t>Content-based recommender</a:t>
            </a:r>
          </a:p>
          <a:p>
            <a:pPr>
              <a:lnSpc>
                <a:spcPct val="150000"/>
              </a:lnSpc>
              <a:spcBef>
                <a:spcPts val="1500"/>
              </a:spcBef>
            </a:pPr>
            <a:r>
              <a:rPr lang="en-US" sz="3200" dirty="0"/>
              <a:t>Hybrid recommender</a:t>
            </a:r>
            <a:endParaRPr lang="en-US" altLang="zh-CN" sz="3200" dirty="0">
              <a:ea typeface="宋体" charset="-122"/>
            </a:endParaRPr>
          </a:p>
          <a:p>
            <a:pPr>
              <a:lnSpc>
                <a:spcPct val="150000"/>
              </a:lnSpc>
              <a:spcBef>
                <a:spcPts val="1500"/>
              </a:spcBef>
            </a:pPr>
            <a:r>
              <a:rPr lang="en-US" sz="3200" dirty="0"/>
              <a:t>Applications</a:t>
            </a:r>
          </a:p>
        </p:txBody>
      </p:sp>
    </p:spTree>
    <p:extLst>
      <p:ext uri="{BB962C8B-B14F-4D97-AF65-F5344CB8AC3E}">
        <p14:creationId xmlns:p14="http://schemas.microsoft.com/office/powerpoint/2010/main" val="2264745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标题 1">
            <a:extLst>
              <a:ext uri="{FF2B5EF4-FFF2-40B4-BE49-F238E27FC236}">
                <a16:creationId xmlns:a16="http://schemas.microsoft.com/office/drawing/2014/main" id="{178F80B3-4504-B641-BF69-865947D5CD7C}"/>
              </a:ext>
            </a:extLst>
          </p:cNvPr>
          <p:cNvSpPr>
            <a:spLocks noGrp="1" noChangeArrowheads="1"/>
          </p:cNvSpPr>
          <p:nvPr>
            <p:ph type="title"/>
          </p:nvPr>
        </p:nvSpPr>
        <p:spPr>
          <a:xfrm>
            <a:off x="457199" y="990600"/>
            <a:ext cx="8229600" cy="1066800"/>
          </a:xfrm>
        </p:spPr>
        <p:txBody>
          <a:bodyPr>
            <a:normAutofit/>
          </a:bodyPr>
          <a:lstStyle/>
          <a:p>
            <a:r>
              <a:rPr lang="zh-CN" altLang="en-US" b="1" dirty="0">
                <a:solidFill>
                  <a:srgbClr val="438086"/>
                </a:solidFill>
                <a:latin typeface="+mj-ea"/>
              </a:rPr>
              <a:t>基于内容的推荐</a:t>
            </a:r>
          </a:p>
        </p:txBody>
      </p:sp>
      <p:pic>
        <p:nvPicPr>
          <p:cNvPr id="68611" name="图片 3" descr="I~UD[GLO`F_%}V)1Z6J(7IL">
            <a:extLst>
              <a:ext uri="{FF2B5EF4-FFF2-40B4-BE49-F238E27FC236}">
                <a16:creationId xmlns:a16="http://schemas.microsoft.com/office/drawing/2014/main" id="{ABA9E548-57E0-8140-8B68-1CFF0A2FF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2" y="2057400"/>
            <a:ext cx="7470775"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52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标题 1">
            <a:extLst>
              <a:ext uri="{FF2B5EF4-FFF2-40B4-BE49-F238E27FC236}">
                <a16:creationId xmlns:a16="http://schemas.microsoft.com/office/drawing/2014/main" id="{E6A7535A-9CB7-4243-88ED-BCE8E9213CE0}"/>
              </a:ext>
            </a:extLst>
          </p:cNvPr>
          <p:cNvSpPr>
            <a:spLocks noGrp="1" noChangeArrowheads="1"/>
          </p:cNvSpPr>
          <p:nvPr>
            <p:ph type="title"/>
          </p:nvPr>
        </p:nvSpPr>
        <p:spPr>
          <a:xfrm>
            <a:off x="457200" y="685800"/>
            <a:ext cx="8229600" cy="1066800"/>
          </a:xfrm>
        </p:spPr>
        <p:txBody>
          <a:bodyPr>
            <a:normAutofit/>
          </a:bodyPr>
          <a:lstStyle/>
          <a:p>
            <a:r>
              <a:rPr lang="zh-CN" altLang="en-US" sz="3200" b="1" dirty="0">
                <a:solidFill>
                  <a:srgbClr val="438086"/>
                </a:solidFill>
                <a:latin typeface="+mj-ea"/>
              </a:rPr>
              <a:t>什么是内容</a:t>
            </a:r>
          </a:p>
        </p:txBody>
      </p:sp>
      <p:pic>
        <p:nvPicPr>
          <p:cNvPr id="70659" name="图片 3" descr="(%)2F09@2Q$KGDH}4`Z2V@Y">
            <a:extLst>
              <a:ext uri="{FF2B5EF4-FFF2-40B4-BE49-F238E27FC236}">
                <a16:creationId xmlns:a16="http://schemas.microsoft.com/office/drawing/2014/main" id="{548EDBAD-4412-B843-B2F6-B39E463A2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1905000"/>
            <a:ext cx="746125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0306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a:extLst>
              <a:ext uri="{FF2B5EF4-FFF2-40B4-BE49-F238E27FC236}">
                <a16:creationId xmlns:a16="http://schemas.microsoft.com/office/drawing/2014/main" id="{0BC91CDB-EF03-2E4D-83D0-28A49E96E9F0}"/>
              </a:ext>
            </a:extLst>
          </p:cNvPr>
          <p:cNvSpPr>
            <a:spLocks noGrp="1" noChangeArrowheads="1"/>
          </p:cNvSpPr>
          <p:nvPr>
            <p:ph type="title"/>
          </p:nvPr>
        </p:nvSpPr>
        <p:spPr>
          <a:xfrm>
            <a:off x="457200" y="838200"/>
            <a:ext cx="8229600" cy="1066800"/>
          </a:xfrm>
        </p:spPr>
        <p:txBody>
          <a:bodyPr>
            <a:normAutofit/>
          </a:bodyPr>
          <a:lstStyle/>
          <a:p>
            <a:r>
              <a:rPr lang="zh-CN" altLang="en-US" b="1" dirty="0">
                <a:solidFill>
                  <a:srgbClr val="438086"/>
                </a:solidFill>
                <a:latin typeface="+mj-ea"/>
              </a:rPr>
              <a:t>基于内容的推荐过程</a:t>
            </a:r>
          </a:p>
        </p:txBody>
      </p:sp>
      <p:pic>
        <p:nvPicPr>
          <p:cNvPr id="69635" name="图片 3" descr="7T7TU5P15YUG1$FSV7[8VMH">
            <a:extLst>
              <a:ext uri="{FF2B5EF4-FFF2-40B4-BE49-F238E27FC236}">
                <a16:creationId xmlns:a16="http://schemas.microsoft.com/office/drawing/2014/main" id="{614ACDCC-A9DC-294A-A625-755C8E77E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50" y="1905000"/>
            <a:ext cx="8061455" cy="469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5054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9BE3CD39-84AE-1745-BE24-31404A4024B2}"/>
              </a:ext>
            </a:extLst>
          </p:cNvPr>
          <p:cNvSpPr>
            <a:spLocks noGrp="1" noChangeArrowheads="1"/>
          </p:cNvSpPr>
          <p:nvPr>
            <p:ph type="title"/>
          </p:nvPr>
        </p:nvSpPr>
        <p:spPr>
          <a:xfrm>
            <a:off x="1143000" y="609600"/>
            <a:ext cx="8229600" cy="1143000"/>
          </a:xfrm>
        </p:spPr>
        <p:txBody>
          <a:bodyPr/>
          <a:lstStyle/>
          <a:p>
            <a:r>
              <a:rPr lang="en-US" altLang="en-US" dirty="0" err="1">
                <a:solidFill>
                  <a:srgbClr val="438086"/>
                </a:solidFill>
                <a:ea typeface="ＭＳ Ｐゴシック" panose="020B0600070205080204" pitchFamily="34" charset="-128"/>
              </a:rPr>
              <a:t>eHarmony.com</a:t>
            </a:r>
            <a:endParaRPr lang="en-US" altLang="en-US" dirty="0">
              <a:solidFill>
                <a:srgbClr val="438086"/>
              </a:solidFill>
              <a:ea typeface="ＭＳ Ｐゴシック" panose="020B0600070205080204" pitchFamily="34" charset="-128"/>
            </a:endParaRPr>
          </a:p>
        </p:txBody>
      </p:sp>
      <p:sp>
        <p:nvSpPr>
          <p:cNvPr id="121858" name="Rectangle 3">
            <a:extLst>
              <a:ext uri="{FF2B5EF4-FFF2-40B4-BE49-F238E27FC236}">
                <a16:creationId xmlns:a16="http://schemas.microsoft.com/office/drawing/2014/main" id="{CFB65241-ACD9-E24D-94D7-BFC0EBFFA178}"/>
              </a:ext>
            </a:extLst>
          </p:cNvPr>
          <p:cNvSpPr>
            <a:spLocks noGrp="1" noChangeArrowheads="1"/>
          </p:cNvSpPr>
          <p:nvPr>
            <p:ph type="body" idx="1"/>
          </p:nvPr>
        </p:nvSpPr>
        <p:spPr>
          <a:xfrm>
            <a:off x="533400" y="1676400"/>
            <a:ext cx="8229600" cy="4325112"/>
          </a:xfrm>
        </p:spPr>
        <p:txBody>
          <a:bodyPr/>
          <a:lstStyle/>
          <a:p>
            <a:r>
              <a:rPr lang="en-US" altLang="en-US" dirty="0">
                <a:ea typeface="ＭＳ Ｐゴシック" panose="020B0600070205080204" pitchFamily="34" charset="-128"/>
              </a:rPr>
              <a:t>258-question personality test</a:t>
            </a:r>
          </a:p>
          <a:p>
            <a:r>
              <a:rPr lang="en-US" altLang="en-US" dirty="0">
                <a:ea typeface="ＭＳ Ｐゴシック" panose="020B0600070205080204" pitchFamily="34" charset="-128"/>
              </a:rPr>
              <a:t>29 Dimensions of Compatibility</a:t>
            </a:r>
          </a:p>
        </p:txBody>
      </p:sp>
      <p:pic>
        <p:nvPicPr>
          <p:cNvPr id="121859" name="Picture 6">
            <a:extLst>
              <a:ext uri="{FF2B5EF4-FFF2-40B4-BE49-F238E27FC236}">
                <a16:creationId xmlns:a16="http://schemas.microsoft.com/office/drawing/2014/main" id="{85A1D3A8-21E1-0C4A-894A-A8C554D1C9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55900"/>
            <a:ext cx="7239000"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3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588BCAF0-5A87-BF4A-ACB3-2F03DF8A2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0"/>
            <a:ext cx="7713662" cy="1309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
            <a:extLst>
              <a:ext uri="{FF2B5EF4-FFF2-40B4-BE49-F238E27FC236}">
                <a16:creationId xmlns:a16="http://schemas.microsoft.com/office/drawing/2014/main" id="{7A91CA66-9A9A-5143-A068-4745B56FC0DF}"/>
              </a:ext>
            </a:extLst>
          </p:cNvPr>
          <p:cNvSpPr txBox="1">
            <a:spLocks noChangeArrowheads="1"/>
          </p:cNvSpPr>
          <p:nvPr/>
        </p:nvSpPr>
        <p:spPr bwMode="auto">
          <a:xfrm>
            <a:off x="533400" y="1454289"/>
            <a:ext cx="74279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gn="ctr" rtl="0" fontAlgn="base">
              <a:spcBef>
                <a:spcPct val="0"/>
              </a:spcBef>
              <a:spcAft>
                <a:spcPct val="0"/>
              </a:spcAft>
              <a:defRPr sz="4400">
                <a:solidFill>
                  <a:schemeClr val="accent2"/>
                </a:solidFill>
                <a:latin typeface="+mj-lt"/>
                <a:ea typeface="+mj-ea"/>
                <a:cs typeface="+mj-cs"/>
              </a:defRPr>
            </a:lvl1pPr>
            <a:lvl2pPr algn="ctr" rtl="0" fontAlgn="base">
              <a:spcBef>
                <a:spcPct val="0"/>
              </a:spcBef>
              <a:spcAft>
                <a:spcPct val="0"/>
              </a:spcAft>
              <a:defRPr sz="4400">
                <a:solidFill>
                  <a:schemeClr val="accent2"/>
                </a:solidFill>
                <a:latin typeface="Arial" pitchFamily="34" charset="0"/>
              </a:defRPr>
            </a:lvl2pPr>
            <a:lvl3pPr algn="ctr" rtl="0" fontAlgn="base">
              <a:spcBef>
                <a:spcPct val="0"/>
              </a:spcBef>
              <a:spcAft>
                <a:spcPct val="0"/>
              </a:spcAft>
              <a:defRPr sz="4400">
                <a:solidFill>
                  <a:schemeClr val="accent2"/>
                </a:solidFill>
                <a:latin typeface="Arial" pitchFamily="34" charset="0"/>
              </a:defRPr>
            </a:lvl3pPr>
            <a:lvl4pPr algn="ctr" rtl="0" fontAlgn="base">
              <a:spcBef>
                <a:spcPct val="0"/>
              </a:spcBef>
              <a:spcAft>
                <a:spcPct val="0"/>
              </a:spcAft>
              <a:defRPr sz="4400">
                <a:solidFill>
                  <a:schemeClr val="accent2"/>
                </a:solidFill>
                <a:latin typeface="Arial" pitchFamily="34" charset="0"/>
              </a:defRPr>
            </a:lvl4pPr>
            <a:lvl5pPr algn="ctr" rtl="0" fontAlgn="base">
              <a:spcBef>
                <a:spcPct val="0"/>
              </a:spcBef>
              <a:spcAft>
                <a:spcPct val="0"/>
              </a:spcAft>
              <a:defRPr sz="4400">
                <a:solidFill>
                  <a:schemeClr val="accent2"/>
                </a:solidFill>
                <a:latin typeface="Arial" pitchFamily="34" charset="0"/>
              </a:defRPr>
            </a:lvl5pPr>
            <a:lvl6pPr marL="457200" algn="ctr" rtl="0" fontAlgn="base">
              <a:spcBef>
                <a:spcPct val="0"/>
              </a:spcBef>
              <a:spcAft>
                <a:spcPct val="0"/>
              </a:spcAft>
              <a:defRPr sz="4400">
                <a:solidFill>
                  <a:schemeClr val="accent2"/>
                </a:solidFill>
                <a:latin typeface="Arial" pitchFamily="34" charset="0"/>
              </a:defRPr>
            </a:lvl6pPr>
            <a:lvl7pPr marL="914400" algn="ctr" rtl="0" fontAlgn="base">
              <a:spcBef>
                <a:spcPct val="0"/>
              </a:spcBef>
              <a:spcAft>
                <a:spcPct val="0"/>
              </a:spcAft>
              <a:defRPr sz="4400">
                <a:solidFill>
                  <a:schemeClr val="accent2"/>
                </a:solidFill>
                <a:latin typeface="Arial" pitchFamily="34" charset="0"/>
              </a:defRPr>
            </a:lvl7pPr>
            <a:lvl8pPr marL="1371600" algn="ctr" rtl="0" fontAlgn="base">
              <a:spcBef>
                <a:spcPct val="0"/>
              </a:spcBef>
              <a:spcAft>
                <a:spcPct val="0"/>
              </a:spcAft>
              <a:defRPr sz="4400">
                <a:solidFill>
                  <a:schemeClr val="accent2"/>
                </a:solidFill>
                <a:latin typeface="Arial" pitchFamily="34" charset="0"/>
              </a:defRPr>
            </a:lvl8pPr>
            <a:lvl9pPr marL="1828800" algn="ctr" rtl="0" fontAlgn="base">
              <a:spcBef>
                <a:spcPct val="0"/>
              </a:spcBef>
              <a:spcAft>
                <a:spcPct val="0"/>
              </a:spcAft>
              <a:defRPr sz="4400">
                <a:solidFill>
                  <a:schemeClr val="accent2"/>
                </a:solidFill>
                <a:latin typeface="Arial" pitchFamily="34" charset="0"/>
              </a:defRPr>
            </a:lvl9pPr>
          </a:lstStyle>
          <a:p>
            <a:pPr eaLnBrk="1" hangingPunct="1">
              <a:defRPr/>
            </a:pPr>
            <a:r>
              <a:rPr lang="zh-CN" altLang="en-US" sz="4000" b="1" kern="0" dirty="0">
                <a:latin typeface="+mj-ea"/>
              </a:rPr>
              <a:t>基于内容的推荐系统</a:t>
            </a:r>
            <a:endParaRPr lang="en-US" sz="4000" b="1" kern="0" dirty="0">
              <a:latin typeface="+mj-ea"/>
            </a:endParaRPr>
          </a:p>
        </p:txBody>
      </p:sp>
    </p:spTree>
    <p:extLst>
      <p:ext uri="{BB962C8B-B14F-4D97-AF65-F5344CB8AC3E}">
        <p14:creationId xmlns:p14="http://schemas.microsoft.com/office/powerpoint/2010/main" val="1587125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a:extLst>
              <a:ext uri="{FF2B5EF4-FFF2-40B4-BE49-F238E27FC236}">
                <a16:creationId xmlns:a16="http://schemas.microsoft.com/office/drawing/2014/main" id="{B0704F81-F4E1-7744-8D5E-DA8D3EC8AA72}"/>
              </a:ext>
            </a:extLst>
          </p:cNvPr>
          <p:cNvSpPr>
            <a:spLocks noGrp="1" noChangeArrowheads="1"/>
          </p:cNvSpPr>
          <p:nvPr>
            <p:ph type="title"/>
          </p:nvPr>
        </p:nvSpPr>
        <p:spPr>
          <a:xfrm>
            <a:off x="609600" y="609600"/>
            <a:ext cx="8229600" cy="1066800"/>
          </a:xfrm>
        </p:spPr>
        <p:txBody>
          <a:bodyPr>
            <a:normAutofit/>
          </a:bodyPr>
          <a:lstStyle/>
          <a:p>
            <a:r>
              <a:rPr lang="zh-CN" altLang="en-US" b="1" dirty="0">
                <a:solidFill>
                  <a:srgbClr val="438086"/>
                </a:solidFill>
                <a:latin typeface="+mj-ea"/>
              </a:rPr>
              <a:t>互联网时代信息的获取方式对比</a:t>
            </a:r>
          </a:p>
        </p:txBody>
      </p:sp>
      <p:pic>
        <p:nvPicPr>
          <p:cNvPr id="20483" name="图片 3" descr="1QAJ8%ID66JYRU4K6_H{CHF">
            <a:extLst>
              <a:ext uri="{FF2B5EF4-FFF2-40B4-BE49-F238E27FC236}">
                <a16:creationId xmlns:a16="http://schemas.microsoft.com/office/drawing/2014/main" id="{68EE7184-81B5-5944-99F0-989ABF53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3978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4770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a:extLst>
              <a:ext uri="{FF2B5EF4-FFF2-40B4-BE49-F238E27FC236}">
                <a16:creationId xmlns:a16="http://schemas.microsoft.com/office/drawing/2014/main" id="{5148E1E2-EA60-AE4C-8211-32C658E96DB2}"/>
              </a:ext>
            </a:extLst>
          </p:cNvPr>
          <p:cNvSpPr>
            <a:spLocks noGrp="1" noChangeArrowheads="1"/>
          </p:cNvSpPr>
          <p:nvPr>
            <p:ph type="title"/>
          </p:nvPr>
        </p:nvSpPr>
        <p:spPr>
          <a:xfrm>
            <a:off x="457200" y="762000"/>
            <a:ext cx="8229600" cy="1066800"/>
          </a:xfrm>
        </p:spPr>
        <p:txBody>
          <a:bodyPr>
            <a:normAutofit/>
          </a:bodyPr>
          <a:lstStyle/>
          <a:p>
            <a:r>
              <a:rPr lang="zh-CN" altLang="en-US" b="1" dirty="0">
                <a:solidFill>
                  <a:srgbClr val="438086"/>
                </a:solidFill>
                <a:latin typeface="+mj-ea"/>
              </a:rPr>
              <a:t>内容表示及相似度</a:t>
            </a:r>
          </a:p>
        </p:txBody>
      </p:sp>
      <p:pic>
        <p:nvPicPr>
          <p:cNvPr id="2" name="Picture 1">
            <a:extLst>
              <a:ext uri="{FF2B5EF4-FFF2-40B4-BE49-F238E27FC236}">
                <a16:creationId xmlns:a16="http://schemas.microsoft.com/office/drawing/2014/main" id="{0F708376-5A50-4C42-A3AA-5471FA051638}"/>
              </a:ext>
            </a:extLst>
          </p:cNvPr>
          <p:cNvPicPr>
            <a:picLocks noChangeAspect="1"/>
          </p:cNvPicPr>
          <p:nvPr/>
        </p:nvPicPr>
        <p:blipFill>
          <a:blip r:embed="rId2"/>
          <a:stretch>
            <a:fillRect/>
          </a:stretch>
        </p:blipFill>
        <p:spPr>
          <a:xfrm>
            <a:off x="1143000" y="1981200"/>
            <a:ext cx="6096000" cy="4572000"/>
          </a:xfrm>
          <a:prstGeom prst="rect">
            <a:avLst/>
          </a:prstGeom>
        </p:spPr>
      </p:pic>
    </p:spTree>
    <p:extLst>
      <p:ext uri="{BB962C8B-B14F-4D97-AF65-F5344CB8AC3E}">
        <p14:creationId xmlns:p14="http://schemas.microsoft.com/office/powerpoint/2010/main" val="90961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a:extLst>
              <a:ext uri="{FF2B5EF4-FFF2-40B4-BE49-F238E27FC236}">
                <a16:creationId xmlns:a16="http://schemas.microsoft.com/office/drawing/2014/main" id="{5148E1E2-EA60-AE4C-8211-32C658E96DB2}"/>
              </a:ext>
            </a:extLst>
          </p:cNvPr>
          <p:cNvSpPr>
            <a:spLocks noGrp="1" noChangeArrowheads="1"/>
          </p:cNvSpPr>
          <p:nvPr>
            <p:ph type="title"/>
          </p:nvPr>
        </p:nvSpPr>
        <p:spPr>
          <a:xfrm>
            <a:off x="457200" y="914400"/>
            <a:ext cx="8229600" cy="1066800"/>
          </a:xfrm>
        </p:spPr>
        <p:txBody>
          <a:bodyPr>
            <a:normAutofit/>
          </a:bodyPr>
          <a:lstStyle/>
          <a:p>
            <a:r>
              <a:rPr lang="zh-CN" altLang="en-US" b="1" dirty="0">
                <a:solidFill>
                  <a:srgbClr val="438086"/>
                </a:solidFill>
                <a:latin typeface="+mj-ea"/>
              </a:rPr>
              <a:t>内容表示及相似度</a:t>
            </a:r>
          </a:p>
        </p:txBody>
      </p:sp>
      <p:pic>
        <p:nvPicPr>
          <p:cNvPr id="71683" name="图片 3" descr="D35(0CR${IK}_EL{HYE@F$9">
            <a:extLst>
              <a:ext uri="{FF2B5EF4-FFF2-40B4-BE49-F238E27FC236}">
                <a16:creationId xmlns:a16="http://schemas.microsoft.com/office/drawing/2014/main" id="{2196EC3A-ABC8-6E4C-9B97-9D0B512DE0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602" b="7315"/>
          <a:stretch/>
        </p:blipFill>
        <p:spPr bwMode="auto">
          <a:xfrm>
            <a:off x="-6764" y="4886325"/>
            <a:ext cx="8935277"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B9DEF3D-90E7-DB40-A649-F74A74602F05}"/>
              </a:ext>
            </a:extLst>
          </p:cNvPr>
          <p:cNvPicPr>
            <a:picLocks noChangeAspect="1"/>
          </p:cNvPicPr>
          <p:nvPr/>
        </p:nvPicPr>
        <p:blipFill>
          <a:blip r:embed="rId3"/>
          <a:stretch>
            <a:fillRect/>
          </a:stretch>
        </p:blipFill>
        <p:spPr>
          <a:xfrm>
            <a:off x="381000" y="2209800"/>
            <a:ext cx="8159750" cy="2447925"/>
          </a:xfrm>
          <a:prstGeom prst="rect">
            <a:avLst/>
          </a:prstGeom>
        </p:spPr>
      </p:pic>
    </p:spTree>
    <p:extLst>
      <p:ext uri="{BB962C8B-B14F-4D97-AF65-F5344CB8AC3E}">
        <p14:creationId xmlns:p14="http://schemas.microsoft.com/office/powerpoint/2010/main" val="2539685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a:extLst>
              <a:ext uri="{FF2B5EF4-FFF2-40B4-BE49-F238E27FC236}">
                <a16:creationId xmlns:a16="http://schemas.microsoft.com/office/drawing/2014/main" id="{5AACA23F-EA4B-6744-AA55-92EC505AB7D2}"/>
              </a:ext>
            </a:extLst>
          </p:cNvPr>
          <p:cNvSpPr>
            <a:spLocks noGrp="1" noChangeArrowheads="1"/>
          </p:cNvSpPr>
          <p:nvPr>
            <p:ph type="title"/>
          </p:nvPr>
        </p:nvSpPr>
        <p:spPr>
          <a:xfrm>
            <a:off x="533400" y="685800"/>
            <a:ext cx="8229600" cy="1066800"/>
          </a:xfrm>
        </p:spPr>
        <p:txBody>
          <a:bodyPr>
            <a:normAutofit/>
          </a:bodyPr>
          <a:lstStyle/>
          <a:p>
            <a:r>
              <a:rPr lang="en-US" altLang="zh-CN" b="1" dirty="0">
                <a:solidFill>
                  <a:srgbClr val="438086"/>
                </a:solidFill>
                <a:latin typeface="+mj-ea"/>
              </a:rPr>
              <a:t>TF-IDF</a:t>
            </a:r>
          </a:p>
        </p:txBody>
      </p:sp>
      <p:pic>
        <p:nvPicPr>
          <p:cNvPr id="72707" name="图片 3" descr="E9`Z~]H1VLTWZ9DR26)FC7U">
            <a:extLst>
              <a:ext uri="{FF2B5EF4-FFF2-40B4-BE49-F238E27FC236}">
                <a16:creationId xmlns:a16="http://schemas.microsoft.com/office/drawing/2014/main" id="{C729FF7B-7DA3-2D42-B2DD-D40BBF6A4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76645"/>
            <a:ext cx="8176791" cy="468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B2C7DCF-F51D-194D-8770-9809B14F980F}"/>
              </a:ext>
            </a:extLst>
          </p:cNvPr>
          <p:cNvSpPr/>
          <p:nvPr/>
        </p:nvSpPr>
        <p:spPr>
          <a:xfrm>
            <a:off x="990600" y="1567934"/>
            <a:ext cx="7086600" cy="461665"/>
          </a:xfrm>
          <a:prstGeom prst="rect">
            <a:avLst/>
          </a:prstGeom>
        </p:spPr>
        <p:txBody>
          <a:bodyPr wrap="square">
            <a:spAutoFit/>
          </a:bodyPr>
          <a:lstStyle/>
          <a:p>
            <a:r>
              <a:rPr lang="en-US" sz="2400" b="1" dirty="0">
                <a:solidFill>
                  <a:schemeClr val="accent2">
                    <a:lumMod val="75000"/>
                  </a:schemeClr>
                </a:solidFill>
                <a:latin typeface="Arial" panose="020B0604020202020204" pitchFamily="34" charset="0"/>
              </a:rPr>
              <a:t>term frequency–inverse document frequency</a:t>
            </a:r>
            <a:endParaRPr lang="en-US" sz="2400" dirty="0">
              <a:solidFill>
                <a:schemeClr val="accent2">
                  <a:lumMod val="75000"/>
                </a:schemeClr>
              </a:solidFill>
            </a:endParaRPr>
          </a:p>
        </p:txBody>
      </p:sp>
    </p:spTree>
    <p:extLst>
      <p:ext uri="{BB962C8B-B14F-4D97-AF65-F5344CB8AC3E}">
        <p14:creationId xmlns:p14="http://schemas.microsoft.com/office/powerpoint/2010/main" val="1592271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a:extLst>
              <a:ext uri="{FF2B5EF4-FFF2-40B4-BE49-F238E27FC236}">
                <a16:creationId xmlns:a16="http://schemas.microsoft.com/office/drawing/2014/main" id="{4C48B04A-CD02-0149-B191-D6C6F909D881}"/>
              </a:ext>
            </a:extLst>
          </p:cNvPr>
          <p:cNvSpPr>
            <a:spLocks noGrp="1" noChangeArrowheads="1"/>
          </p:cNvSpPr>
          <p:nvPr>
            <p:ph type="title"/>
          </p:nvPr>
        </p:nvSpPr>
        <p:spPr/>
        <p:txBody>
          <a:bodyPr>
            <a:normAutofit/>
          </a:bodyPr>
          <a:lstStyle/>
          <a:p>
            <a:r>
              <a:rPr lang="en-US" altLang="zh-CN" b="1" dirty="0">
                <a:solidFill>
                  <a:srgbClr val="438086"/>
                </a:solidFill>
                <a:latin typeface="+mj-ea"/>
              </a:rPr>
              <a:t>TF-IDF</a:t>
            </a:r>
          </a:p>
        </p:txBody>
      </p:sp>
      <p:pic>
        <p:nvPicPr>
          <p:cNvPr id="5" name="Picture 4">
            <a:extLst>
              <a:ext uri="{FF2B5EF4-FFF2-40B4-BE49-F238E27FC236}">
                <a16:creationId xmlns:a16="http://schemas.microsoft.com/office/drawing/2014/main" id="{8E3C267D-7867-EA43-B33F-ED6E09B48A3D}"/>
              </a:ext>
            </a:extLst>
          </p:cNvPr>
          <p:cNvPicPr>
            <a:picLocks noChangeAspect="1"/>
          </p:cNvPicPr>
          <p:nvPr/>
        </p:nvPicPr>
        <p:blipFill>
          <a:blip r:embed="rId2"/>
          <a:stretch>
            <a:fillRect/>
          </a:stretch>
        </p:blipFill>
        <p:spPr>
          <a:xfrm>
            <a:off x="1219200" y="2210540"/>
            <a:ext cx="6477000" cy="3832225"/>
          </a:xfrm>
          <a:prstGeom prst="rect">
            <a:avLst/>
          </a:prstGeom>
        </p:spPr>
      </p:pic>
    </p:spTree>
    <p:extLst>
      <p:ext uri="{BB962C8B-B14F-4D97-AF65-F5344CB8AC3E}">
        <p14:creationId xmlns:p14="http://schemas.microsoft.com/office/powerpoint/2010/main" val="2082869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29" name="标题 1">
            <a:extLst>
              <a:ext uri="{FF2B5EF4-FFF2-40B4-BE49-F238E27FC236}">
                <a16:creationId xmlns:a16="http://schemas.microsoft.com/office/drawing/2014/main" id="{4C48B04A-CD02-0149-B191-D6C6F909D881}"/>
              </a:ext>
            </a:extLst>
          </p:cNvPr>
          <p:cNvSpPr>
            <a:spLocks noGrp="1" noChangeArrowheads="1"/>
          </p:cNvSpPr>
          <p:nvPr>
            <p:ph type="title"/>
          </p:nvPr>
        </p:nvSpPr>
        <p:spPr/>
        <p:txBody>
          <a:bodyPr>
            <a:normAutofit/>
          </a:bodyPr>
          <a:lstStyle/>
          <a:p>
            <a:r>
              <a:rPr lang="en-US" altLang="zh-CN" b="1" dirty="0">
                <a:solidFill>
                  <a:srgbClr val="438086"/>
                </a:solidFill>
                <a:latin typeface="+mj-ea"/>
              </a:rPr>
              <a:t>TF-IDF</a:t>
            </a:r>
          </a:p>
        </p:txBody>
      </p:sp>
      <p:sp>
        <p:nvSpPr>
          <p:cNvPr id="73730" name="内容占位符 2">
            <a:extLst>
              <a:ext uri="{FF2B5EF4-FFF2-40B4-BE49-F238E27FC236}">
                <a16:creationId xmlns:a16="http://schemas.microsoft.com/office/drawing/2014/main" id="{0C830229-5E87-934E-99A8-91C78A38B3FB}"/>
              </a:ext>
            </a:extLst>
          </p:cNvPr>
          <p:cNvSpPr>
            <a:spLocks noGrp="1" noChangeArrowheads="1"/>
          </p:cNvSpPr>
          <p:nvPr>
            <p:ph idx="1"/>
          </p:nvPr>
        </p:nvSpPr>
        <p:spPr/>
        <p:txBody>
          <a:bodyPr/>
          <a:lstStyle/>
          <a:p>
            <a:pPr marL="0" indent="0">
              <a:buFont typeface="Arial" panose="020B0604020202020204" pitchFamily="34" charset="0"/>
              <a:buNone/>
            </a:pPr>
            <a:endParaRPr lang="zh-CN" altLang="en-US"/>
          </a:p>
        </p:txBody>
      </p:sp>
      <p:pic>
        <p:nvPicPr>
          <p:cNvPr id="73731" name="图片 3" descr="5THPGEWVEXI8B}$WLF}()]C">
            <a:extLst>
              <a:ext uri="{FF2B5EF4-FFF2-40B4-BE49-F238E27FC236}">
                <a16:creationId xmlns:a16="http://schemas.microsoft.com/office/drawing/2014/main" id="{97539947-5121-6843-85B7-CA07561B1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7434263" cy="420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33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id="{139B6EFE-9129-6E41-AD7C-FDC72C17A61F}"/>
              </a:ext>
            </a:extLst>
          </p:cNvPr>
          <p:cNvSpPr>
            <a:spLocks noGrp="1" noChangeArrowheads="1"/>
          </p:cNvSpPr>
          <p:nvPr>
            <p:ph type="title"/>
          </p:nvPr>
        </p:nvSpPr>
        <p:spPr>
          <a:xfrm>
            <a:off x="457199" y="914400"/>
            <a:ext cx="8229600" cy="1066800"/>
          </a:xfrm>
        </p:spPr>
        <p:txBody>
          <a:bodyPr>
            <a:normAutofit/>
          </a:bodyPr>
          <a:lstStyle/>
          <a:p>
            <a:r>
              <a:rPr lang="en-US" altLang="zh-CN" b="1" dirty="0">
                <a:solidFill>
                  <a:srgbClr val="438086"/>
                </a:solidFill>
                <a:latin typeface="+mj-ea"/>
              </a:rPr>
              <a:t>TF-IDF</a:t>
            </a:r>
            <a:r>
              <a:rPr lang="zh-CN" altLang="en-US" b="1" dirty="0">
                <a:solidFill>
                  <a:srgbClr val="438086"/>
                </a:solidFill>
                <a:latin typeface="+mj-ea"/>
              </a:rPr>
              <a:t>表示样例</a:t>
            </a:r>
          </a:p>
        </p:txBody>
      </p:sp>
      <p:pic>
        <p:nvPicPr>
          <p:cNvPr id="74755" name="图片 3" descr="LLV2LSE}U~8O8B$WP4O143R">
            <a:extLst>
              <a:ext uri="{FF2B5EF4-FFF2-40B4-BE49-F238E27FC236}">
                <a16:creationId xmlns:a16="http://schemas.microsoft.com/office/drawing/2014/main" id="{82099207-BA0A-B742-ACB1-C123DAC1D1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807" b="35017"/>
          <a:stretch/>
        </p:blipFill>
        <p:spPr bwMode="auto">
          <a:xfrm>
            <a:off x="-152400" y="2362200"/>
            <a:ext cx="962246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98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a:extLst>
              <a:ext uri="{FF2B5EF4-FFF2-40B4-BE49-F238E27FC236}">
                <a16:creationId xmlns:a16="http://schemas.microsoft.com/office/drawing/2014/main" id="{38804D2D-4335-804E-B90A-27BA5FA61190}"/>
              </a:ext>
            </a:extLst>
          </p:cNvPr>
          <p:cNvSpPr>
            <a:spLocks noGrp="1" noChangeArrowheads="1"/>
          </p:cNvSpPr>
          <p:nvPr>
            <p:ph type="title"/>
          </p:nvPr>
        </p:nvSpPr>
        <p:spPr>
          <a:xfrm>
            <a:off x="533400" y="685800"/>
            <a:ext cx="8229600" cy="1066800"/>
          </a:xfrm>
        </p:spPr>
        <p:txBody>
          <a:bodyPr/>
          <a:lstStyle/>
          <a:p>
            <a:r>
              <a:rPr lang="zh-CN" altLang="en-US" b="1" dirty="0">
                <a:solidFill>
                  <a:srgbClr val="438086"/>
                </a:solidFill>
              </a:rPr>
              <a:t>向量空间模型</a:t>
            </a:r>
          </a:p>
        </p:txBody>
      </p:sp>
      <p:pic>
        <p:nvPicPr>
          <p:cNvPr id="75779" name="图片 1" descr="G49L@DN7]M5AY[D]%PT%PMC">
            <a:extLst>
              <a:ext uri="{FF2B5EF4-FFF2-40B4-BE49-F238E27FC236}">
                <a16:creationId xmlns:a16="http://schemas.microsoft.com/office/drawing/2014/main" id="{3C198034-046B-8044-81C5-EFC5D7EF3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09" y="1752600"/>
            <a:ext cx="8053983" cy="48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8010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609600" y="990600"/>
            <a:ext cx="8229600" cy="1066800"/>
          </a:xfrm>
        </p:spPr>
        <p:txBody>
          <a:bodyPr>
            <a:normAutofit/>
          </a:bodyPr>
          <a:lstStyle/>
          <a:p>
            <a:r>
              <a:rPr lang="ja-JP" altLang="en-US" b="1" dirty="0">
                <a:solidFill>
                  <a:srgbClr val="438086"/>
                </a:solidFill>
                <a:latin typeface="+mj-ea"/>
              </a:rPr>
              <a:t>优缺点</a:t>
            </a:r>
            <a:endParaRPr lang="en-US" altLang="en-US" b="1" dirty="0">
              <a:solidFill>
                <a:srgbClr val="438086"/>
              </a:solidFill>
              <a:latin typeface="+mj-ea"/>
            </a:endParaRPr>
          </a:p>
        </p:txBody>
      </p:sp>
      <p:sp>
        <p:nvSpPr>
          <p:cNvPr id="5" name="矩形 12">
            <a:extLst>
              <a:ext uri="{FF2B5EF4-FFF2-40B4-BE49-F238E27FC236}">
                <a16:creationId xmlns:a16="http://schemas.microsoft.com/office/drawing/2014/main" id="{F81768B2-28A1-F748-A9AE-98B7D422EDA0}"/>
              </a:ext>
            </a:extLst>
          </p:cNvPr>
          <p:cNvSpPr/>
          <p:nvPr/>
        </p:nvSpPr>
        <p:spPr>
          <a:xfrm>
            <a:off x="980799" y="2755113"/>
            <a:ext cx="7553602" cy="2215991"/>
          </a:xfrm>
          <a:prstGeom prst="rect">
            <a:avLst/>
          </a:prstGeom>
        </p:spPr>
        <p:txBody>
          <a:bodyPr wrap="square">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285750" indent="-285750" eaLnBrk="1" hangingPunct="1">
              <a:buFont typeface="Arial" panose="020B0604020202020204" pitchFamily="34" charset="0"/>
              <a:buChar char="•"/>
            </a:pPr>
            <a:r>
              <a:rPr lang="zh-TW" altLang="en-US" sz="2000" dirty="0">
                <a:latin typeface="+mn-ea"/>
                <a:ea typeface="+mn-ea"/>
              </a:rPr>
              <a:t>只需要分析那些用户购买过或看过的项目，比起</a:t>
            </a:r>
            <a:r>
              <a:rPr lang="zh-CN" altLang="en-US" sz="2000" dirty="0">
                <a:latin typeface="+mn-ea"/>
                <a:ea typeface="+mn-ea"/>
              </a:rPr>
              <a:t>协同过滤</a:t>
            </a:r>
            <a:r>
              <a:rPr lang="zh-TW" altLang="en-US" sz="2000" dirty="0">
                <a:latin typeface="+mn-ea"/>
                <a:ea typeface="+mn-ea"/>
              </a:rPr>
              <a:t>来说简单很多。</a:t>
            </a:r>
          </a:p>
          <a:p>
            <a:pPr marL="285750" indent="-285750">
              <a:spcBef>
                <a:spcPct val="0"/>
              </a:spcBef>
              <a:buFont typeface="Arial" panose="020B0604020202020204" pitchFamily="34" charset="0"/>
              <a:buChar char="•"/>
            </a:pPr>
            <a:r>
              <a:rPr lang="zh-CN" altLang="en-US" sz="2000" dirty="0">
                <a:latin typeface="+mn-ea"/>
                <a:ea typeface="+mn-ea"/>
              </a:rPr>
              <a:t>独立于其他用户（无需大量使用）</a:t>
            </a:r>
          </a:p>
          <a:p>
            <a:pPr marL="285750" indent="-285750">
              <a:spcBef>
                <a:spcPct val="0"/>
              </a:spcBef>
              <a:buFont typeface="Arial" panose="020B0604020202020204" pitchFamily="34" charset="0"/>
              <a:buChar char="•"/>
            </a:pPr>
            <a:r>
              <a:rPr lang="zh-CN" altLang="en-US" sz="2000" dirty="0">
                <a:latin typeface="+mn-ea"/>
                <a:ea typeface="+mn-ea"/>
              </a:rPr>
              <a:t>可以为单个用户提供建议</a:t>
            </a:r>
          </a:p>
          <a:p>
            <a:pPr marL="285750" indent="-285750">
              <a:spcBef>
                <a:spcPct val="0"/>
              </a:spcBef>
              <a:buFont typeface="Arial" panose="020B0604020202020204" pitchFamily="34" charset="0"/>
              <a:buChar char="•"/>
            </a:pPr>
            <a:r>
              <a:rPr lang="zh-CN" altLang="en-US" sz="2000" dirty="0">
                <a:latin typeface="+mn-ea"/>
                <a:ea typeface="+mn-ea"/>
              </a:rPr>
              <a:t>冷启动问题较小</a:t>
            </a:r>
          </a:p>
          <a:p>
            <a:pPr marL="285750" indent="-285750">
              <a:spcBef>
                <a:spcPct val="0"/>
              </a:spcBef>
              <a:buFont typeface="Arial" panose="020B0604020202020204" pitchFamily="34" charset="0"/>
              <a:buChar char="•"/>
            </a:pPr>
            <a:r>
              <a:rPr lang="zh-CN" altLang="en-US" sz="2000" dirty="0">
                <a:latin typeface="+mn-ea"/>
                <a:ea typeface="+mn-ea"/>
              </a:rPr>
              <a:t>无需存储</a:t>
            </a:r>
            <a:r>
              <a:rPr lang="en-US" altLang="zh-CN" sz="2000" dirty="0">
                <a:latin typeface="+mn-ea"/>
                <a:ea typeface="+mn-ea"/>
              </a:rPr>
              <a:t>/</a:t>
            </a:r>
            <a:r>
              <a:rPr lang="zh-CN" altLang="en-US" sz="2000" dirty="0">
                <a:latin typeface="+mn-ea"/>
                <a:ea typeface="+mn-ea"/>
              </a:rPr>
              <a:t>处理巨大的矩阵</a:t>
            </a:r>
            <a:endParaRPr lang="en-US" altLang="zh-TW" sz="2000" dirty="0">
              <a:latin typeface="+mn-ea"/>
              <a:ea typeface="+mn-ea"/>
            </a:endParaRPr>
          </a:p>
          <a:p>
            <a:pPr eaLnBrk="1" hangingPunct="1"/>
            <a:endParaRPr lang="zh-TW" altLang="en-US" dirty="0">
              <a:latin typeface="+mn-ea"/>
              <a:ea typeface="+mn-ea"/>
            </a:endParaRPr>
          </a:p>
        </p:txBody>
      </p:sp>
      <p:sp>
        <p:nvSpPr>
          <p:cNvPr id="6" name="矩形 13">
            <a:extLst>
              <a:ext uri="{FF2B5EF4-FFF2-40B4-BE49-F238E27FC236}">
                <a16:creationId xmlns:a16="http://schemas.microsoft.com/office/drawing/2014/main" id="{42572696-F4A7-194B-9AE0-7B2D4BE111DF}"/>
              </a:ext>
            </a:extLst>
          </p:cNvPr>
          <p:cNvSpPr/>
          <p:nvPr/>
        </p:nvSpPr>
        <p:spPr>
          <a:xfrm>
            <a:off x="660836" y="2276306"/>
            <a:ext cx="902811" cy="523220"/>
          </a:xfrm>
          <a:prstGeom prst="rect">
            <a:avLst/>
          </a:prstGeom>
        </p:spPr>
        <p:txBody>
          <a:bodyPr wrap="none">
            <a:spAutoFit/>
          </a:bodyPr>
          <a:lstStyle/>
          <a:p>
            <a:pPr>
              <a:defRPr/>
            </a:pPr>
            <a:r>
              <a:rPr lang="zh-CN" altLang="en-US" sz="2800" b="1" dirty="0">
                <a:latin typeface="+mn-ea"/>
              </a:rPr>
              <a:t>优点</a:t>
            </a:r>
            <a:endParaRPr lang="zh-TW" altLang="en-US" sz="2800" b="1" dirty="0">
              <a:latin typeface="+mn-ea"/>
            </a:endParaRPr>
          </a:p>
        </p:txBody>
      </p:sp>
      <p:sp>
        <p:nvSpPr>
          <p:cNvPr id="8" name="矩形 15">
            <a:extLst>
              <a:ext uri="{FF2B5EF4-FFF2-40B4-BE49-F238E27FC236}">
                <a16:creationId xmlns:a16="http://schemas.microsoft.com/office/drawing/2014/main" id="{69822709-93E0-8345-998B-F086666E7D6B}"/>
              </a:ext>
            </a:extLst>
          </p:cNvPr>
          <p:cNvSpPr/>
          <p:nvPr/>
        </p:nvSpPr>
        <p:spPr>
          <a:xfrm>
            <a:off x="757238" y="5486400"/>
            <a:ext cx="7777163" cy="707886"/>
          </a:xfrm>
          <a:prstGeom prst="rect">
            <a:avLst/>
          </a:prstGeom>
        </p:spPr>
        <p:txBody>
          <a:bodyP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buFont typeface="Arial" panose="020B0604020202020204" pitchFamily="34" charset="0"/>
              <a:buChar char="•"/>
            </a:pPr>
            <a:r>
              <a:rPr lang="zh-TW" altLang="en-US" sz="2000" dirty="0">
                <a:latin typeface="+mn-ea"/>
                <a:ea typeface="+mn-ea"/>
              </a:rPr>
              <a:t>主要来自于对于特征的描述，但这些特征不是总是都这么的充分。</a:t>
            </a:r>
          </a:p>
          <a:p>
            <a:pPr eaLnBrk="1" hangingPunct="1">
              <a:buFont typeface="Arial" panose="020B0604020202020204" pitchFamily="34" charset="0"/>
              <a:buChar char="•"/>
            </a:pPr>
            <a:r>
              <a:rPr lang="zh-TW" altLang="en-US" sz="2000" dirty="0">
                <a:latin typeface="+mn-ea"/>
                <a:ea typeface="+mn-ea"/>
              </a:rPr>
              <a:t>只有当用户评论非常充足时，才有可信赖的推荐。</a:t>
            </a:r>
          </a:p>
        </p:txBody>
      </p:sp>
      <p:sp>
        <p:nvSpPr>
          <p:cNvPr id="9" name="矩形 16">
            <a:extLst>
              <a:ext uri="{FF2B5EF4-FFF2-40B4-BE49-F238E27FC236}">
                <a16:creationId xmlns:a16="http://schemas.microsoft.com/office/drawing/2014/main" id="{B8BA5F7A-46AA-7A48-83E3-897BFD46BEAF}"/>
              </a:ext>
            </a:extLst>
          </p:cNvPr>
          <p:cNvSpPr/>
          <p:nvPr/>
        </p:nvSpPr>
        <p:spPr>
          <a:xfrm>
            <a:off x="631985" y="4953000"/>
            <a:ext cx="902811" cy="523220"/>
          </a:xfrm>
          <a:prstGeom prst="rect">
            <a:avLst/>
          </a:prstGeom>
        </p:spPr>
        <p:txBody>
          <a:bodyPr wrap="none">
            <a:spAutoFit/>
          </a:bodyPr>
          <a:lstStyle/>
          <a:p>
            <a:pPr>
              <a:defRPr/>
            </a:pPr>
            <a:r>
              <a:rPr lang="zh-CN" altLang="en-US" sz="2800" b="1" dirty="0">
                <a:latin typeface="+mn-ea"/>
              </a:rPr>
              <a:t>缺点</a:t>
            </a:r>
            <a:endParaRPr lang="zh-TW" altLang="en-US" sz="2800" b="1" dirty="0">
              <a:latin typeface="+mn-ea"/>
            </a:endParaRPr>
          </a:p>
        </p:txBody>
      </p:sp>
    </p:spTree>
    <p:extLst>
      <p:ext uri="{BB962C8B-B14F-4D97-AF65-F5344CB8AC3E}">
        <p14:creationId xmlns:p14="http://schemas.microsoft.com/office/powerpoint/2010/main" val="40120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1066800" y="876300"/>
            <a:ext cx="7086600" cy="1143000"/>
          </a:xfrm>
        </p:spPr>
        <p:txBody>
          <a:bodyPr>
            <a:normAutofit/>
          </a:bodyPr>
          <a:lstStyle/>
          <a:p>
            <a:r>
              <a:rPr lang="en-US" altLang="zh-CN" sz="4400" b="1" dirty="0">
                <a:solidFill>
                  <a:srgbClr val="0000FF"/>
                </a:solidFill>
                <a:latin typeface="Arial" charset="0"/>
                <a:ea typeface="Arial" charset="0"/>
                <a:cs typeface="Arial" charset="0"/>
              </a:rPr>
              <a:t>Coverage</a:t>
            </a:r>
          </a:p>
        </p:txBody>
      </p:sp>
      <p:sp>
        <p:nvSpPr>
          <p:cNvPr id="9218" name="Rectangle 3"/>
          <p:cNvSpPr>
            <a:spLocks noGrp="1" noChangeArrowheads="1"/>
          </p:cNvSpPr>
          <p:nvPr>
            <p:ph type="body" idx="1"/>
          </p:nvPr>
        </p:nvSpPr>
        <p:spPr>
          <a:xfrm>
            <a:off x="609600" y="1143000"/>
            <a:ext cx="8305800" cy="5486400"/>
          </a:xfrm>
        </p:spPr>
        <p:txBody>
          <a:bodyPr>
            <a:normAutofit/>
          </a:bodyPr>
          <a:lstStyle/>
          <a:p>
            <a:pPr>
              <a:spcBef>
                <a:spcPts val="1500"/>
              </a:spcBef>
            </a:pPr>
            <a:endParaRPr lang="zh-CN" altLang="en-US" sz="4000" dirty="0">
              <a:ea typeface="宋体" charset="-122"/>
            </a:endParaRPr>
          </a:p>
          <a:p>
            <a:pPr>
              <a:lnSpc>
                <a:spcPct val="150000"/>
              </a:lnSpc>
              <a:spcBef>
                <a:spcPts val="1500"/>
              </a:spcBef>
            </a:pPr>
            <a:r>
              <a:rPr lang="en-US" sz="3200" dirty="0"/>
              <a:t>Introduction</a:t>
            </a:r>
          </a:p>
          <a:p>
            <a:pPr>
              <a:lnSpc>
                <a:spcPct val="150000"/>
              </a:lnSpc>
              <a:spcBef>
                <a:spcPts val="1500"/>
              </a:spcBef>
            </a:pPr>
            <a:r>
              <a:rPr lang="en-US" sz="3200" dirty="0"/>
              <a:t>Collaborative filtering recommender</a:t>
            </a:r>
          </a:p>
          <a:p>
            <a:pPr>
              <a:lnSpc>
                <a:spcPct val="150000"/>
              </a:lnSpc>
              <a:spcBef>
                <a:spcPts val="1500"/>
              </a:spcBef>
            </a:pPr>
            <a:r>
              <a:rPr lang="en-US" sz="3200" dirty="0"/>
              <a:t>Content-based recommender</a:t>
            </a:r>
          </a:p>
          <a:p>
            <a:pPr>
              <a:lnSpc>
                <a:spcPct val="150000"/>
              </a:lnSpc>
              <a:spcBef>
                <a:spcPts val="1500"/>
              </a:spcBef>
            </a:pPr>
            <a:r>
              <a:rPr lang="en-US" sz="3200" dirty="0">
                <a:solidFill>
                  <a:srgbClr val="C00000"/>
                </a:solidFill>
              </a:rPr>
              <a:t>Hybrid recommender</a:t>
            </a:r>
            <a:endParaRPr lang="en-US" altLang="zh-CN" sz="3200" dirty="0">
              <a:solidFill>
                <a:srgbClr val="C00000"/>
              </a:solidFill>
              <a:ea typeface="宋体" charset="-122"/>
            </a:endParaRPr>
          </a:p>
          <a:p>
            <a:pPr>
              <a:lnSpc>
                <a:spcPct val="150000"/>
              </a:lnSpc>
              <a:spcBef>
                <a:spcPts val="1500"/>
              </a:spcBef>
            </a:pPr>
            <a:r>
              <a:rPr lang="en-US" sz="3200" dirty="0"/>
              <a:t>Applications</a:t>
            </a:r>
          </a:p>
        </p:txBody>
      </p:sp>
    </p:spTree>
    <p:extLst>
      <p:ext uri="{BB962C8B-B14F-4D97-AF65-F5344CB8AC3E}">
        <p14:creationId xmlns:p14="http://schemas.microsoft.com/office/powerpoint/2010/main" val="92660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791C6BE-A2A5-EF4A-A4D8-58F89B290CA9}"/>
              </a:ext>
            </a:extLst>
          </p:cNvPr>
          <p:cNvSpPr txBox="1">
            <a:spLocks noChangeArrowheads="1"/>
          </p:cNvSpPr>
          <p:nvPr/>
        </p:nvSpPr>
        <p:spPr bwMode="auto">
          <a:xfrm>
            <a:off x="915988" y="1553289"/>
            <a:ext cx="742791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gn="ctr" rtl="0" fontAlgn="base">
              <a:spcBef>
                <a:spcPct val="0"/>
              </a:spcBef>
              <a:spcAft>
                <a:spcPct val="0"/>
              </a:spcAft>
              <a:defRPr sz="4400">
                <a:solidFill>
                  <a:schemeClr val="accent2"/>
                </a:solidFill>
                <a:latin typeface="+mj-lt"/>
                <a:ea typeface="+mj-ea"/>
                <a:cs typeface="+mj-cs"/>
              </a:defRPr>
            </a:lvl1pPr>
            <a:lvl2pPr algn="ctr" rtl="0" fontAlgn="base">
              <a:spcBef>
                <a:spcPct val="0"/>
              </a:spcBef>
              <a:spcAft>
                <a:spcPct val="0"/>
              </a:spcAft>
              <a:defRPr sz="4400">
                <a:solidFill>
                  <a:schemeClr val="accent2"/>
                </a:solidFill>
                <a:latin typeface="Arial" pitchFamily="34" charset="0"/>
              </a:defRPr>
            </a:lvl2pPr>
            <a:lvl3pPr algn="ctr" rtl="0" fontAlgn="base">
              <a:spcBef>
                <a:spcPct val="0"/>
              </a:spcBef>
              <a:spcAft>
                <a:spcPct val="0"/>
              </a:spcAft>
              <a:defRPr sz="4400">
                <a:solidFill>
                  <a:schemeClr val="accent2"/>
                </a:solidFill>
                <a:latin typeface="Arial" pitchFamily="34" charset="0"/>
              </a:defRPr>
            </a:lvl3pPr>
            <a:lvl4pPr algn="ctr" rtl="0" fontAlgn="base">
              <a:spcBef>
                <a:spcPct val="0"/>
              </a:spcBef>
              <a:spcAft>
                <a:spcPct val="0"/>
              </a:spcAft>
              <a:defRPr sz="4400">
                <a:solidFill>
                  <a:schemeClr val="accent2"/>
                </a:solidFill>
                <a:latin typeface="Arial" pitchFamily="34" charset="0"/>
              </a:defRPr>
            </a:lvl4pPr>
            <a:lvl5pPr algn="ctr" rtl="0" fontAlgn="base">
              <a:spcBef>
                <a:spcPct val="0"/>
              </a:spcBef>
              <a:spcAft>
                <a:spcPct val="0"/>
              </a:spcAft>
              <a:defRPr sz="4400">
                <a:solidFill>
                  <a:schemeClr val="accent2"/>
                </a:solidFill>
                <a:latin typeface="Arial" pitchFamily="34" charset="0"/>
              </a:defRPr>
            </a:lvl5pPr>
            <a:lvl6pPr marL="457200" algn="ctr" rtl="0" fontAlgn="base">
              <a:spcBef>
                <a:spcPct val="0"/>
              </a:spcBef>
              <a:spcAft>
                <a:spcPct val="0"/>
              </a:spcAft>
              <a:defRPr sz="4400">
                <a:solidFill>
                  <a:schemeClr val="accent2"/>
                </a:solidFill>
                <a:latin typeface="Arial" pitchFamily="34" charset="0"/>
              </a:defRPr>
            </a:lvl6pPr>
            <a:lvl7pPr marL="914400" algn="ctr" rtl="0" fontAlgn="base">
              <a:spcBef>
                <a:spcPct val="0"/>
              </a:spcBef>
              <a:spcAft>
                <a:spcPct val="0"/>
              </a:spcAft>
              <a:defRPr sz="4400">
                <a:solidFill>
                  <a:schemeClr val="accent2"/>
                </a:solidFill>
                <a:latin typeface="Arial" pitchFamily="34" charset="0"/>
              </a:defRPr>
            </a:lvl7pPr>
            <a:lvl8pPr marL="1371600" algn="ctr" rtl="0" fontAlgn="base">
              <a:spcBef>
                <a:spcPct val="0"/>
              </a:spcBef>
              <a:spcAft>
                <a:spcPct val="0"/>
              </a:spcAft>
              <a:defRPr sz="4400">
                <a:solidFill>
                  <a:schemeClr val="accent2"/>
                </a:solidFill>
                <a:latin typeface="Arial" pitchFamily="34" charset="0"/>
              </a:defRPr>
            </a:lvl8pPr>
            <a:lvl9pPr marL="1828800" algn="ctr" rtl="0" fontAlgn="base">
              <a:spcBef>
                <a:spcPct val="0"/>
              </a:spcBef>
              <a:spcAft>
                <a:spcPct val="0"/>
              </a:spcAft>
              <a:defRPr sz="4400">
                <a:solidFill>
                  <a:schemeClr val="accent2"/>
                </a:solidFill>
                <a:latin typeface="Arial" pitchFamily="34" charset="0"/>
              </a:defRPr>
            </a:lvl9pPr>
          </a:lstStyle>
          <a:p>
            <a:pPr eaLnBrk="1" hangingPunct="1">
              <a:defRPr/>
            </a:pPr>
            <a:r>
              <a:rPr lang="zh-CN" altLang="en-US" sz="4000" b="1" kern="0" dirty="0">
                <a:solidFill>
                  <a:srgbClr val="438086"/>
                </a:solidFill>
                <a:latin typeface="+mj-ea"/>
              </a:rPr>
              <a:t>混合推荐系统</a:t>
            </a:r>
            <a:endParaRPr lang="en-US" sz="4000" b="1" kern="0" dirty="0">
              <a:solidFill>
                <a:srgbClr val="438086"/>
              </a:solidFill>
              <a:latin typeface="+mj-ea"/>
            </a:endParaRPr>
          </a:p>
        </p:txBody>
      </p:sp>
      <p:sp>
        <p:nvSpPr>
          <p:cNvPr id="3" name="Rectangle 2">
            <a:extLst>
              <a:ext uri="{FF2B5EF4-FFF2-40B4-BE49-F238E27FC236}">
                <a16:creationId xmlns:a16="http://schemas.microsoft.com/office/drawing/2014/main" id="{2FA69654-AB2D-0441-B01D-9CF1E2121DA4}"/>
              </a:ext>
            </a:extLst>
          </p:cNvPr>
          <p:cNvSpPr/>
          <p:nvPr/>
        </p:nvSpPr>
        <p:spPr>
          <a:xfrm>
            <a:off x="806018" y="2873276"/>
            <a:ext cx="7543800" cy="2308324"/>
          </a:xfrm>
          <a:prstGeom prst="rect">
            <a:avLst/>
          </a:prstGeom>
        </p:spPr>
        <p:txBody>
          <a:bodyPr wrap="square">
            <a:spAutoFit/>
          </a:bodyPr>
          <a:lstStyle/>
          <a:p>
            <a:pPr marL="285750" indent="-285750">
              <a:buFont typeface="Arial" panose="020B0604020202020204" pitchFamily="34" charset="0"/>
              <a:buChar char="•"/>
              <a:defRPr/>
            </a:pPr>
            <a:r>
              <a:rPr lang="zh-CN" altLang="en-US" sz="2400" dirty="0"/>
              <a:t>混合推荐系统</a:t>
            </a:r>
            <a:r>
              <a:rPr lang="zh-TW" altLang="en-US" sz="2400" dirty="0"/>
              <a:t>结合了</a:t>
            </a:r>
            <a:r>
              <a:rPr lang="zh-CN" altLang="en-US" sz="2400" dirty="0"/>
              <a:t>基于内容的推荐</a:t>
            </a:r>
            <a:r>
              <a:rPr lang="zh-TW" altLang="en-US" sz="2400" dirty="0"/>
              <a:t>和</a:t>
            </a:r>
            <a:r>
              <a:rPr lang="zh-CN" altLang="en-US" sz="2400" dirty="0"/>
              <a:t>协同过滤</a:t>
            </a:r>
            <a:r>
              <a:rPr lang="zh-TW" altLang="en-US" sz="2400" dirty="0"/>
              <a:t>。主要的目的是要预防这两个方法的一些缺点。</a:t>
            </a:r>
            <a:endParaRPr lang="en-US" altLang="zh-TW" sz="2400" dirty="0"/>
          </a:p>
          <a:p>
            <a:pPr marL="285750" indent="-285750">
              <a:buFont typeface="Arial" panose="020B0604020202020204" pitchFamily="34" charset="0"/>
              <a:buChar char="•"/>
              <a:defRPr/>
            </a:pPr>
            <a:endParaRPr lang="en-US" altLang="zh-TW" sz="2400" dirty="0"/>
          </a:p>
          <a:p>
            <a:pPr>
              <a:defRPr/>
            </a:pPr>
            <a:endParaRPr lang="zh-TW" altLang="en-US" sz="2400" dirty="0"/>
          </a:p>
          <a:p>
            <a:pPr marL="285750" indent="-285750">
              <a:buFont typeface="Arial" panose="020B0604020202020204" pitchFamily="34" charset="0"/>
              <a:buChar char="•"/>
              <a:defRPr/>
            </a:pPr>
            <a:r>
              <a:rPr lang="zh-TW" altLang="en-US" sz="2400" dirty="0"/>
              <a:t>发展一个</a:t>
            </a:r>
            <a:r>
              <a:rPr lang="zh-CN" altLang="en-US" sz="2400" dirty="0"/>
              <a:t>模型</a:t>
            </a:r>
            <a:r>
              <a:rPr lang="zh-TW" altLang="en-US" sz="2400" dirty="0"/>
              <a:t>可以运用在上面，使这两个工具可以互相使用并给予贡献在其他方面</a:t>
            </a:r>
          </a:p>
        </p:txBody>
      </p:sp>
    </p:spTree>
    <p:extLst>
      <p:ext uri="{BB962C8B-B14F-4D97-AF65-F5344CB8AC3E}">
        <p14:creationId xmlns:p14="http://schemas.microsoft.com/office/powerpoint/2010/main" val="3709127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a:extLst>
              <a:ext uri="{FF2B5EF4-FFF2-40B4-BE49-F238E27FC236}">
                <a16:creationId xmlns:a16="http://schemas.microsoft.com/office/drawing/2014/main" id="{A63AB887-4EE6-5143-9C42-079A9A36C86C}"/>
              </a:ext>
            </a:extLst>
          </p:cNvPr>
          <p:cNvSpPr>
            <a:spLocks noGrp="1" noChangeArrowheads="1"/>
          </p:cNvSpPr>
          <p:nvPr>
            <p:ph type="title"/>
          </p:nvPr>
        </p:nvSpPr>
        <p:spPr>
          <a:xfrm>
            <a:off x="457200" y="685800"/>
            <a:ext cx="8229600" cy="1066800"/>
          </a:xfrm>
        </p:spPr>
        <p:txBody>
          <a:bodyPr>
            <a:normAutofit/>
          </a:bodyPr>
          <a:lstStyle/>
          <a:p>
            <a:r>
              <a:rPr lang="zh-CN" altLang="en-US" b="1" dirty="0">
                <a:solidFill>
                  <a:srgbClr val="438086"/>
                </a:solidFill>
                <a:latin typeface="+mj-ea"/>
              </a:rPr>
              <a:t>什么是推荐</a:t>
            </a:r>
          </a:p>
        </p:txBody>
      </p:sp>
      <p:sp>
        <p:nvSpPr>
          <p:cNvPr id="21506" name="内容占位符 2">
            <a:extLst>
              <a:ext uri="{FF2B5EF4-FFF2-40B4-BE49-F238E27FC236}">
                <a16:creationId xmlns:a16="http://schemas.microsoft.com/office/drawing/2014/main" id="{FD53FC48-75AC-7445-9CD3-161D977A51F9}"/>
              </a:ext>
            </a:extLst>
          </p:cNvPr>
          <p:cNvSpPr>
            <a:spLocks noGrp="1" noChangeArrowheads="1"/>
          </p:cNvSpPr>
          <p:nvPr>
            <p:ph idx="1"/>
          </p:nvPr>
        </p:nvSpPr>
        <p:spPr>
          <a:xfrm>
            <a:off x="457200" y="1752600"/>
            <a:ext cx="8534400" cy="5334000"/>
          </a:xfrm>
        </p:spPr>
        <p:txBody>
          <a:bodyPr>
            <a:normAutofit/>
          </a:bodyPr>
          <a:lstStyle/>
          <a:p>
            <a:r>
              <a:rPr lang="zh-CN" altLang="en-US" sz="2400" dirty="0">
                <a:latin typeface="+mn-ea"/>
              </a:rPr>
              <a:t>传统的定义：</a:t>
            </a:r>
            <a:r>
              <a:rPr lang="en-US" altLang="zh-CN" sz="2400" dirty="0"/>
              <a:t>Estimate a utility function that automatically predicts how a user will like an item.</a:t>
            </a:r>
          </a:p>
          <a:p>
            <a:endParaRPr lang="en-US" altLang="zh-CN" sz="2400" dirty="0"/>
          </a:p>
          <a:p>
            <a:r>
              <a:rPr lang="zh-CN" altLang="en-US" sz="2400" dirty="0">
                <a:latin typeface="+mn-ea"/>
              </a:rPr>
              <a:t>该如何去预测当用户没看过产品时，会给予什么样子的评价。当系统估算用户会给予高评价，这时推荐系统的问题将会是这样子被定义的。</a:t>
            </a:r>
            <a:r>
              <a:rPr lang="en-US" altLang="zh-CN" sz="2400" dirty="0">
                <a:latin typeface="+mn-ea"/>
              </a:rPr>
              <a:t>(</a:t>
            </a:r>
            <a:r>
              <a:rPr lang="zh-CN" altLang="en-US" sz="2400" dirty="0">
                <a:latin typeface="+mn-ea"/>
              </a:rPr>
              <a:t>公式</a:t>
            </a:r>
            <a:r>
              <a:rPr lang="en-US" altLang="zh-CN" sz="2400" dirty="0">
                <a:latin typeface="+mn-ea"/>
              </a:rPr>
              <a:t>)</a:t>
            </a:r>
          </a:p>
          <a:p>
            <a:endParaRPr lang="en-US" altLang="zh-CN" sz="2400" dirty="0">
              <a:latin typeface="+mn-ea"/>
            </a:endParaRPr>
          </a:p>
          <a:p>
            <a:r>
              <a:rPr lang="zh-CN" altLang="en-US" sz="2400" dirty="0">
                <a:latin typeface="+mn-ea"/>
              </a:rPr>
              <a:t>基于：</a:t>
            </a:r>
          </a:p>
          <a:p>
            <a:pPr marL="914400" lvl="1" indent="-457200">
              <a:buFont typeface="Wingdings" pitchFamily="2" charset="2"/>
              <a:buChar char="Ø"/>
            </a:pPr>
            <a:r>
              <a:rPr lang="zh-CN" altLang="en-US" sz="2000" dirty="0">
                <a:latin typeface="+mn-ea"/>
              </a:rPr>
              <a:t>用户过去的行为</a:t>
            </a:r>
          </a:p>
          <a:p>
            <a:pPr marL="914400" lvl="1" indent="-457200">
              <a:buFont typeface="Wingdings" pitchFamily="2" charset="2"/>
              <a:buChar char="Ø"/>
            </a:pPr>
            <a:r>
              <a:rPr lang="zh-CN" altLang="en-US" sz="2000" dirty="0">
                <a:latin typeface="+mn-ea"/>
              </a:rPr>
              <a:t>用户与其他用户的关系</a:t>
            </a:r>
          </a:p>
          <a:p>
            <a:pPr marL="914400" lvl="1" indent="-457200">
              <a:buFont typeface="Wingdings" pitchFamily="2" charset="2"/>
              <a:buChar char="Ø"/>
            </a:pPr>
            <a:r>
              <a:rPr lang="zh-CN" altLang="en-US" sz="2000" dirty="0">
                <a:latin typeface="+mn-ea"/>
              </a:rPr>
              <a:t>项目之间的相似度</a:t>
            </a:r>
          </a:p>
          <a:p>
            <a:pPr marL="914400" lvl="1" indent="-457200">
              <a:buFont typeface="Wingdings" pitchFamily="2" charset="2"/>
              <a:buChar char="Ø"/>
            </a:pPr>
            <a:r>
              <a:rPr lang="zh-CN" altLang="en-US" sz="2000" dirty="0">
                <a:latin typeface="+mn-ea"/>
              </a:rPr>
              <a:t>环境（</a:t>
            </a:r>
            <a:r>
              <a:rPr lang="en-US" altLang="zh-CN" sz="2000" dirty="0">
                <a:latin typeface="+mn-ea"/>
              </a:rPr>
              <a:t>context</a:t>
            </a:r>
            <a:r>
              <a:rPr lang="zh-CN" altLang="en-US" sz="2000" dirty="0">
                <a:latin typeface="+mn-ea"/>
              </a:rPr>
              <a:t>）</a:t>
            </a:r>
          </a:p>
          <a:p>
            <a:pPr marL="914400" lvl="1" indent="-457200">
              <a:buFont typeface="Wingdings" pitchFamily="2" charset="2"/>
              <a:buChar char="Ø"/>
            </a:pPr>
            <a:r>
              <a:rPr lang="en-US" altLang="zh-CN" sz="2000" dirty="0">
                <a:latin typeface="+mn-ea"/>
              </a:rPr>
              <a:t>.......</a:t>
            </a:r>
          </a:p>
        </p:txBody>
      </p:sp>
    </p:spTree>
    <p:extLst>
      <p:ext uri="{BB962C8B-B14F-4D97-AF65-F5344CB8AC3E}">
        <p14:creationId xmlns:p14="http://schemas.microsoft.com/office/powerpoint/2010/main" val="533615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791C6BE-A2A5-EF4A-A4D8-58F89B290CA9}"/>
              </a:ext>
            </a:extLst>
          </p:cNvPr>
          <p:cNvSpPr txBox="1">
            <a:spLocks noChangeArrowheads="1"/>
          </p:cNvSpPr>
          <p:nvPr/>
        </p:nvSpPr>
        <p:spPr bwMode="auto">
          <a:xfrm>
            <a:off x="762000" y="914400"/>
            <a:ext cx="742791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gn="ctr" rtl="0" fontAlgn="base">
              <a:spcBef>
                <a:spcPct val="0"/>
              </a:spcBef>
              <a:spcAft>
                <a:spcPct val="0"/>
              </a:spcAft>
              <a:defRPr sz="4400">
                <a:solidFill>
                  <a:schemeClr val="accent2"/>
                </a:solidFill>
                <a:latin typeface="+mj-lt"/>
                <a:ea typeface="+mj-ea"/>
                <a:cs typeface="+mj-cs"/>
              </a:defRPr>
            </a:lvl1pPr>
            <a:lvl2pPr algn="ctr" rtl="0" fontAlgn="base">
              <a:spcBef>
                <a:spcPct val="0"/>
              </a:spcBef>
              <a:spcAft>
                <a:spcPct val="0"/>
              </a:spcAft>
              <a:defRPr sz="4400">
                <a:solidFill>
                  <a:schemeClr val="accent2"/>
                </a:solidFill>
                <a:latin typeface="Arial" pitchFamily="34" charset="0"/>
              </a:defRPr>
            </a:lvl2pPr>
            <a:lvl3pPr algn="ctr" rtl="0" fontAlgn="base">
              <a:spcBef>
                <a:spcPct val="0"/>
              </a:spcBef>
              <a:spcAft>
                <a:spcPct val="0"/>
              </a:spcAft>
              <a:defRPr sz="4400">
                <a:solidFill>
                  <a:schemeClr val="accent2"/>
                </a:solidFill>
                <a:latin typeface="Arial" pitchFamily="34" charset="0"/>
              </a:defRPr>
            </a:lvl3pPr>
            <a:lvl4pPr algn="ctr" rtl="0" fontAlgn="base">
              <a:spcBef>
                <a:spcPct val="0"/>
              </a:spcBef>
              <a:spcAft>
                <a:spcPct val="0"/>
              </a:spcAft>
              <a:defRPr sz="4400">
                <a:solidFill>
                  <a:schemeClr val="accent2"/>
                </a:solidFill>
                <a:latin typeface="Arial" pitchFamily="34" charset="0"/>
              </a:defRPr>
            </a:lvl4pPr>
            <a:lvl5pPr algn="ctr" rtl="0" fontAlgn="base">
              <a:spcBef>
                <a:spcPct val="0"/>
              </a:spcBef>
              <a:spcAft>
                <a:spcPct val="0"/>
              </a:spcAft>
              <a:defRPr sz="4400">
                <a:solidFill>
                  <a:schemeClr val="accent2"/>
                </a:solidFill>
                <a:latin typeface="Arial" pitchFamily="34" charset="0"/>
              </a:defRPr>
            </a:lvl5pPr>
            <a:lvl6pPr marL="457200" algn="ctr" rtl="0" fontAlgn="base">
              <a:spcBef>
                <a:spcPct val="0"/>
              </a:spcBef>
              <a:spcAft>
                <a:spcPct val="0"/>
              </a:spcAft>
              <a:defRPr sz="4400">
                <a:solidFill>
                  <a:schemeClr val="accent2"/>
                </a:solidFill>
                <a:latin typeface="Arial" pitchFamily="34" charset="0"/>
              </a:defRPr>
            </a:lvl6pPr>
            <a:lvl7pPr marL="914400" algn="ctr" rtl="0" fontAlgn="base">
              <a:spcBef>
                <a:spcPct val="0"/>
              </a:spcBef>
              <a:spcAft>
                <a:spcPct val="0"/>
              </a:spcAft>
              <a:defRPr sz="4400">
                <a:solidFill>
                  <a:schemeClr val="accent2"/>
                </a:solidFill>
                <a:latin typeface="Arial" pitchFamily="34" charset="0"/>
              </a:defRPr>
            </a:lvl7pPr>
            <a:lvl8pPr marL="1371600" algn="ctr" rtl="0" fontAlgn="base">
              <a:spcBef>
                <a:spcPct val="0"/>
              </a:spcBef>
              <a:spcAft>
                <a:spcPct val="0"/>
              </a:spcAft>
              <a:defRPr sz="4400">
                <a:solidFill>
                  <a:schemeClr val="accent2"/>
                </a:solidFill>
                <a:latin typeface="Arial" pitchFamily="34" charset="0"/>
              </a:defRPr>
            </a:lvl8pPr>
            <a:lvl9pPr marL="1828800" algn="ctr" rtl="0" fontAlgn="base">
              <a:spcBef>
                <a:spcPct val="0"/>
              </a:spcBef>
              <a:spcAft>
                <a:spcPct val="0"/>
              </a:spcAft>
              <a:defRPr sz="4400">
                <a:solidFill>
                  <a:schemeClr val="accent2"/>
                </a:solidFill>
                <a:latin typeface="Arial" pitchFamily="34" charset="0"/>
              </a:defRPr>
            </a:lvl9pPr>
          </a:lstStyle>
          <a:p>
            <a:pPr eaLnBrk="1" hangingPunct="1">
              <a:defRPr/>
            </a:pPr>
            <a:r>
              <a:rPr lang="zh-CN" altLang="en-US" sz="4000" b="1" kern="0" dirty="0">
                <a:latin typeface="+mj-ea"/>
              </a:rPr>
              <a:t>混合推荐系统</a:t>
            </a:r>
            <a:endParaRPr lang="en-US" sz="4000" b="1" kern="0" dirty="0">
              <a:latin typeface="+mj-ea"/>
            </a:endParaRPr>
          </a:p>
        </p:txBody>
      </p:sp>
      <p:sp>
        <p:nvSpPr>
          <p:cNvPr id="34819" name="Téglalap 2">
            <a:extLst>
              <a:ext uri="{FF2B5EF4-FFF2-40B4-BE49-F238E27FC236}">
                <a16:creationId xmlns:a16="http://schemas.microsoft.com/office/drawing/2014/main" id="{A153064B-382C-FC4D-9A9F-5BA13A1119CA}"/>
              </a:ext>
            </a:extLst>
          </p:cNvPr>
          <p:cNvSpPr>
            <a:spLocks noChangeArrowheads="1"/>
          </p:cNvSpPr>
          <p:nvPr/>
        </p:nvSpPr>
        <p:spPr bwMode="auto">
          <a:xfrm>
            <a:off x="762000" y="1828800"/>
            <a:ext cx="7812087" cy="44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b="1">
                <a:solidFill>
                  <a:srgbClr val="333333"/>
                </a:solidFill>
                <a:latin typeface="Arial" panose="020B0604020202020204" pitchFamily="34" charset="0"/>
              </a:defRPr>
            </a:lvl1pPr>
            <a:lvl2pPr marL="914400" indent="-457200">
              <a:spcBef>
                <a:spcPct val="20000"/>
              </a:spcBef>
              <a:buChar char="–"/>
              <a:defRPr sz="2800" b="1">
                <a:solidFill>
                  <a:srgbClr val="333333"/>
                </a:solidFill>
                <a:latin typeface="Arial" panose="020B0604020202020204" pitchFamily="34" charset="0"/>
              </a:defRPr>
            </a:lvl2pPr>
            <a:lvl3pPr marL="1143000" indent="-228600">
              <a:spcBef>
                <a:spcPct val="20000"/>
              </a:spcBef>
              <a:buChar char="•"/>
              <a:defRPr sz="2400" b="1">
                <a:solidFill>
                  <a:srgbClr val="333333"/>
                </a:solidFill>
                <a:latin typeface="Arial" panose="020B0604020202020204" pitchFamily="34" charset="0"/>
              </a:defRPr>
            </a:lvl3pPr>
            <a:lvl4pPr marL="1600200" indent="-228600">
              <a:spcBef>
                <a:spcPct val="20000"/>
              </a:spcBef>
              <a:buChar char="–"/>
              <a:defRPr sz="2000" b="1">
                <a:solidFill>
                  <a:srgbClr val="333333"/>
                </a:solidFill>
                <a:latin typeface="Arial" panose="020B0604020202020204" pitchFamily="34" charset="0"/>
              </a:defRPr>
            </a:lvl4pPr>
            <a:lvl5pPr marL="2057400" indent="-228600">
              <a:spcBef>
                <a:spcPct val="20000"/>
              </a:spcBef>
              <a:buChar char="»"/>
              <a:defRPr sz="2000" b="1">
                <a:solidFill>
                  <a:srgbClr val="333333"/>
                </a:solidFill>
                <a:latin typeface="Arial" panose="020B0604020202020204" pitchFamily="34" charset="0"/>
              </a:defRPr>
            </a:lvl5pPr>
            <a:lvl6pPr marL="2514600" indent="-228600" eaLnBrk="0" fontAlgn="base" hangingPunct="0">
              <a:spcBef>
                <a:spcPct val="20000"/>
              </a:spcBef>
              <a:spcAft>
                <a:spcPct val="0"/>
              </a:spcAft>
              <a:buChar char="»"/>
              <a:defRPr sz="2000" b="1">
                <a:solidFill>
                  <a:srgbClr val="333333"/>
                </a:solidFill>
                <a:latin typeface="Arial" panose="020B0604020202020204" pitchFamily="34" charset="0"/>
              </a:defRPr>
            </a:lvl6pPr>
            <a:lvl7pPr marL="2971800" indent="-228600" eaLnBrk="0" fontAlgn="base" hangingPunct="0">
              <a:spcBef>
                <a:spcPct val="20000"/>
              </a:spcBef>
              <a:spcAft>
                <a:spcPct val="0"/>
              </a:spcAft>
              <a:buChar char="»"/>
              <a:defRPr sz="2000" b="1">
                <a:solidFill>
                  <a:srgbClr val="333333"/>
                </a:solidFill>
                <a:latin typeface="Arial" panose="020B0604020202020204" pitchFamily="34" charset="0"/>
              </a:defRPr>
            </a:lvl7pPr>
            <a:lvl8pPr marL="3429000" indent="-228600" eaLnBrk="0" fontAlgn="base" hangingPunct="0">
              <a:spcBef>
                <a:spcPct val="20000"/>
              </a:spcBef>
              <a:spcAft>
                <a:spcPct val="0"/>
              </a:spcAft>
              <a:buChar char="»"/>
              <a:defRPr sz="2000" b="1">
                <a:solidFill>
                  <a:srgbClr val="333333"/>
                </a:solidFill>
                <a:latin typeface="Arial" panose="020B0604020202020204" pitchFamily="34" charset="0"/>
              </a:defRPr>
            </a:lvl8pPr>
            <a:lvl9pPr marL="3886200" indent="-228600" eaLnBrk="0" fontAlgn="base" hangingPunct="0">
              <a:spcBef>
                <a:spcPct val="20000"/>
              </a:spcBef>
              <a:spcAft>
                <a:spcPct val="0"/>
              </a:spcAft>
              <a:buChar char="»"/>
              <a:defRPr sz="2000" b="1">
                <a:solidFill>
                  <a:srgbClr val="333333"/>
                </a:solidFill>
                <a:latin typeface="Arial" panose="020B0604020202020204" pitchFamily="34" charset="0"/>
              </a:defRPr>
            </a:lvl9pPr>
          </a:lstStyle>
          <a:p>
            <a:pPr>
              <a:lnSpc>
                <a:spcPct val="150000"/>
              </a:lnSpc>
              <a:spcBef>
                <a:spcPct val="0"/>
              </a:spcBef>
            </a:pPr>
            <a:r>
              <a:rPr lang="zh-CN" altLang="en-US" sz="2400" b="0" dirty="0">
                <a:solidFill>
                  <a:schemeClr val="tx1"/>
                </a:solidFill>
                <a:latin typeface="+mn-ea"/>
              </a:rPr>
              <a:t>基于内容</a:t>
            </a:r>
            <a:r>
              <a:rPr lang="hu-HU" altLang="hu-HU" sz="2400" b="0" dirty="0">
                <a:solidFill>
                  <a:schemeClr val="tx1"/>
                </a:solidFill>
                <a:latin typeface="+mn-ea"/>
              </a:rPr>
              <a:t> → </a:t>
            </a:r>
            <a:r>
              <a:rPr lang="zh-CN" altLang="en-US" sz="2400" b="0" dirty="0">
                <a:solidFill>
                  <a:schemeClr val="tx1"/>
                </a:solidFill>
                <a:latin typeface="+mn-ea"/>
              </a:rPr>
              <a:t>协同过滤</a:t>
            </a:r>
            <a:endParaRPr lang="hu-HU" altLang="hu-HU" sz="2400" b="0" dirty="0">
              <a:solidFill>
                <a:schemeClr val="tx1"/>
              </a:solidFill>
              <a:latin typeface="+mn-ea"/>
            </a:endParaRPr>
          </a:p>
          <a:p>
            <a:pPr lvl="1">
              <a:lnSpc>
                <a:spcPct val="150000"/>
              </a:lnSpc>
              <a:spcBef>
                <a:spcPct val="0"/>
              </a:spcBef>
              <a:buFont typeface="Arial" panose="020B0604020202020204" pitchFamily="34" charset="0"/>
              <a:buChar char="•"/>
            </a:pPr>
            <a:r>
              <a:rPr lang="zh-CN" altLang="en-US" sz="2400" b="0" dirty="0">
                <a:solidFill>
                  <a:schemeClr val="tx1"/>
                </a:solidFill>
                <a:latin typeface="+mn-ea"/>
              </a:rPr>
              <a:t>我们对有很多数据的用户使用基于内容的推荐算法，对其他用户使用协同过滤推荐。</a:t>
            </a:r>
            <a:endParaRPr lang="hu-HU" altLang="hu-HU" sz="2400" b="0" dirty="0">
              <a:solidFill>
                <a:schemeClr val="tx1"/>
              </a:solidFill>
              <a:latin typeface="+mn-ea"/>
            </a:endParaRPr>
          </a:p>
          <a:p>
            <a:pPr lvl="1">
              <a:lnSpc>
                <a:spcPct val="150000"/>
              </a:lnSpc>
              <a:spcBef>
                <a:spcPct val="0"/>
              </a:spcBef>
              <a:buFont typeface="Arial" panose="020B0604020202020204" pitchFamily="34" charset="0"/>
              <a:buChar char="•"/>
            </a:pPr>
            <a:r>
              <a:rPr lang="zh-CN" altLang="en-US" sz="2400" b="0" dirty="0">
                <a:solidFill>
                  <a:schemeClr val="tx1"/>
                </a:solidFill>
                <a:latin typeface="+mn-ea"/>
              </a:rPr>
              <a:t>基于内容的推荐模型预测可以用在递归的协同过滤算法中</a:t>
            </a:r>
            <a:endParaRPr lang="en-US" altLang="zh-CN" sz="2400" b="0" dirty="0">
              <a:solidFill>
                <a:schemeClr val="tx1"/>
              </a:solidFill>
              <a:latin typeface="+mn-ea"/>
            </a:endParaRPr>
          </a:p>
          <a:p>
            <a:pPr lvl="1">
              <a:lnSpc>
                <a:spcPct val="150000"/>
              </a:lnSpc>
              <a:spcBef>
                <a:spcPct val="0"/>
              </a:spcBef>
              <a:buFont typeface="Arial" panose="020B0604020202020204" pitchFamily="34" charset="0"/>
              <a:buChar char="•"/>
            </a:pPr>
            <a:endParaRPr lang="hu-HU" altLang="hu-HU" sz="2400" b="0" dirty="0">
              <a:solidFill>
                <a:schemeClr val="tx1"/>
              </a:solidFill>
              <a:latin typeface="+mn-ea"/>
            </a:endParaRPr>
          </a:p>
          <a:p>
            <a:pPr>
              <a:lnSpc>
                <a:spcPct val="150000"/>
              </a:lnSpc>
              <a:spcBef>
                <a:spcPct val="0"/>
              </a:spcBef>
            </a:pPr>
            <a:r>
              <a:rPr lang="zh-CN" altLang="en-US" sz="2400" b="0" dirty="0">
                <a:solidFill>
                  <a:schemeClr val="tx1"/>
                </a:solidFill>
                <a:latin typeface="+mn-ea"/>
              </a:rPr>
              <a:t>协同过滤</a:t>
            </a:r>
            <a:r>
              <a:rPr lang="hu-HU" altLang="hu-HU" sz="2400" b="0" dirty="0">
                <a:solidFill>
                  <a:schemeClr val="tx1"/>
                </a:solidFill>
                <a:latin typeface="+mn-ea"/>
              </a:rPr>
              <a:t> → </a:t>
            </a:r>
            <a:r>
              <a:rPr lang="zh-CN" altLang="en-US" sz="2400" b="0" dirty="0">
                <a:solidFill>
                  <a:schemeClr val="tx1"/>
                </a:solidFill>
                <a:latin typeface="+mn-ea"/>
              </a:rPr>
              <a:t>基于内容</a:t>
            </a:r>
            <a:endParaRPr lang="hu-HU" altLang="hu-HU" sz="2400" b="0" dirty="0">
              <a:solidFill>
                <a:schemeClr val="tx1"/>
              </a:solidFill>
              <a:latin typeface="+mn-ea"/>
            </a:endParaRPr>
          </a:p>
          <a:p>
            <a:pPr lvl="1">
              <a:lnSpc>
                <a:spcPct val="150000"/>
              </a:lnSpc>
              <a:spcBef>
                <a:spcPct val="0"/>
              </a:spcBef>
              <a:buFont typeface="Arial" panose="020B0604020202020204" pitchFamily="34" charset="0"/>
              <a:buChar char="•"/>
            </a:pPr>
            <a:r>
              <a:rPr lang="zh-CN" altLang="en-US" sz="2400" b="0" dirty="0">
                <a:solidFill>
                  <a:schemeClr val="tx1"/>
                </a:solidFill>
                <a:latin typeface="+mn-ea"/>
              </a:rPr>
              <a:t>特征可以从其他用户的评价中提取</a:t>
            </a:r>
            <a:endParaRPr lang="hu-HU" altLang="hu-HU" sz="2400" b="0" dirty="0">
              <a:solidFill>
                <a:schemeClr val="tx1"/>
              </a:solidFill>
              <a:latin typeface="+mn-ea"/>
            </a:endParaRPr>
          </a:p>
        </p:txBody>
      </p:sp>
    </p:spTree>
    <p:extLst>
      <p:ext uri="{BB962C8B-B14F-4D97-AF65-F5344CB8AC3E}">
        <p14:creationId xmlns:p14="http://schemas.microsoft.com/office/powerpoint/2010/main" val="1297264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69FC655-A069-264D-AE0D-6C872C8CEAB8}"/>
              </a:ext>
            </a:extLst>
          </p:cNvPr>
          <p:cNvSpPr txBox="1">
            <a:spLocks noChangeArrowheads="1"/>
          </p:cNvSpPr>
          <p:nvPr/>
        </p:nvSpPr>
        <p:spPr bwMode="auto">
          <a:xfrm>
            <a:off x="910431" y="1019889"/>
            <a:ext cx="742791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gn="ctr" rtl="0" fontAlgn="base">
              <a:spcBef>
                <a:spcPct val="0"/>
              </a:spcBef>
              <a:spcAft>
                <a:spcPct val="0"/>
              </a:spcAft>
              <a:defRPr sz="4400">
                <a:solidFill>
                  <a:schemeClr val="accent2"/>
                </a:solidFill>
                <a:latin typeface="+mj-lt"/>
                <a:ea typeface="+mj-ea"/>
                <a:cs typeface="+mj-cs"/>
              </a:defRPr>
            </a:lvl1pPr>
            <a:lvl2pPr algn="ctr" rtl="0" fontAlgn="base">
              <a:spcBef>
                <a:spcPct val="0"/>
              </a:spcBef>
              <a:spcAft>
                <a:spcPct val="0"/>
              </a:spcAft>
              <a:defRPr sz="4400">
                <a:solidFill>
                  <a:schemeClr val="accent2"/>
                </a:solidFill>
                <a:latin typeface="Arial" pitchFamily="34" charset="0"/>
              </a:defRPr>
            </a:lvl2pPr>
            <a:lvl3pPr algn="ctr" rtl="0" fontAlgn="base">
              <a:spcBef>
                <a:spcPct val="0"/>
              </a:spcBef>
              <a:spcAft>
                <a:spcPct val="0"/>
              </a:spcAft>
              <a:defRPr sz="4400">
                <a:solidFill>
                  <a:schemeClr val="accent2"/>
                </a:solidFill>
                <a:latin typeface="Arial" pitchFamily="34" charset="0"/>
              </a:defRPr>
            </a:lvl3pPr>
            <a:lvl4pPr algn="ctr" rtl="0" fontAlgn="base">
              <a:spcBef>
                <a:spcPct val="0"/>
              </a:spcBef>
              <a:spcAft>
                <a:spcPct val="0"/>
              </a:spcAft>
              <a:defRPr sz="4400">
                <a:solidFill>
                  <a:schemeClr val="accent2"/>
                </a:solidFill>
                <a:latin typeface="Arial" pitchFamily="34" charset="0"/>
              </a:defRPr>
            </a:lvl4pPr>
            <a:lvl5pPr algn="ctr" rtl="0" fontAlgn="base">
              <a:spcBef>
                <a:spcPct val="0"/>
              </a:spcBef>
              <a:spcAft>
                <a:spcPct val="0"/>
              </a:spcAft>
              <a:defRPr sz="4400">
                <a:solidFill>
                  <a:schemeClr val="accent2"/>
                </a:solidFill>
                <a:latin typeface="Arial" pitchFamily="34" charset="0"/>
              </a:defRPr>
            </a:lvl5pPr>
            <a:lvl6pPr marL="457200" algn="ctr" rtl="0" fontAlgn="base">
              <a:spcBef>
                <a:spcPct val="0"/>
              </a:spcBef>
              <a:spcAft>
                <a:spcPct val="0"/>
              </a:spcAft>
              <a:defRPr sz="4400">
                <a:solidFill>
                  <a:schemeClr val="accent2"/>
                </a:solidFill>
                <a:latin typeface="Arial" pitchFamily="34" charset="0"/>
              </a:defRPr>
            </a:lvl6pPr>
            <a:lvl7pPr marL="914400" algn="ctr" rtl="0" fontAlgn="base">
              <a:spcBef>
                <a:spcPct val="0"/>
              </a:spcBef>
              <a:spcAft>
                <a:spcPct val="0"/>
              </a:spcAft>
              <a:defRPr sz="4400">
                <a:solidFill>
                  <a:schemeClr val="accent2"/>
                </a:solidFill>
                <a:latin typeface="Arial" pitchFamily="34" charset="0"/>
              </a:defRPr>
            </a:lvl7pPr>
            <a:lvl8pPr marL="1371600" algn="ctr" rtl="0" fontAlgn="base">
              <a:spcBef>
                <a:spcPct val="0"/>
              </a:spcBef>
              <a:spcAft>
                <a:spcPct val="0"/>
              </a:spcAft>
              <a:defRPr sz="4400">
                <a:solidFill>
                  <a:schemeClr val="accent2"/>
                </a:solidFill>
                <a:latin typeface="Arial" pitchFamily="34" charset="0"/>
              </a:defRPr>
            </a:lvl8pPr>
            <a:lvl9pPr marL="1828800" algn="ctr" rtl="0" fontAlgn="base">
              <a:spcBef>
                <a:spcPct val="0"/>
              </a:spcBef>
              <a:spcAft>
                <a:spcPct val="0"/>
              </a:spcAft>
              <a:defRPr sz="4400">
                <a:solidFill>
                  <a:schemeClr val="accent2"/>
                </a:solidFill>
                <a:latin typeface="Arial" pitchFamily="34" charset="0"/>
              </a:defRPr>
            </a:lvl9pPr>
          </a:lstStyle>
          <a:p>
            <a:pPr eaLnBrk="1" hangingPunct="1">
              <a:defRPr/>
            </a:pPr>
            <a:r>
              <a:rPr lang="zh-CN" altLang="en-US" sz="4000" b="1" kern="0" dirty="0">
                <a:solidFill>
                  <a:srgbClr val="438086"/>
                </a:solidFill>
                <a:latin typeface="+mj-ea"/>
              </a:rPr>
              <a:t>混合推荐</a:t>
            </a:r>
            <a:r>
              <a:rPr lang="hu-HU" sz="4000" b="1" kern="0" dirty="0">
                <a:solidFill>
                  <a:srgbClr val="438086"/>
                </a:solidFill>
                <a:latin typeface="+mj-ea"/>
              </a:rPr>
              <a:t> (</a:t>
            </a:r>
            <a:r>
              <a:rPr lang="zh-CN" altLang="en-US" sz="4000" b="1" kern="0" dirty="0">
                <a:solidFill>
                  <a:srgbClr val="438086"/>
                </a:solidFill>
                <a:latin typeface="+mj-ea"/>
              </a:rPr>
              <a:t>一般情况下的</a:t>
            </a:r>
            <a:r>
              <a:rPr lang="hu-HU" sz="4000" b="1" kern="0" dirty="0">
                <a:solidFill>
                  <a:srgbClr val="438086"/>
                </a:solidFill>
                <a:latin typeface="+mj-ea"/>
              </a:rPr>
              <a:t>)</a:t>
            </a:r>
            <a:endParaRPr lang="en-US" sz="4000" b="1" kern="0" dirty="0">
              <a:solidFill>
                <a:srgbClr val="438086"/>
              </a:solidFill>
              <a:latin typeface="+mj-ea"/>
            </a:endParaRPr>
          </a:p>
        </p:txBody>
      </p:sp>
      <p:sp>
        <p:nvSpPr>
          <p:cNvPr id="35843" name="Téglalap 3">
            <a:extLst>
              <a:ext uri="{FF2B5EF4-FFF2-40B4-BE49-F238E27FC236}">
                <a16:creationId xmlns:a16="http://schemas.microsoft.com/office/drawing/2014/main" id="{7B83D757-8637-EB43-A8AB-08CCF6F2D4AE}"/>
              </a:ext>
            </a:extLst>
          </p:cNvPr>
          <p:cNvSpPr>
            <a:spLocks noChangeArrowheads="1"/>
          </p:cNvSpPr>
          <p:nvPr/>
        </p:nvSpPr>
        <p:spPr bwMode="auto">
          <a:xfrm>
            <a:off x="4340225" y="3275013"/>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rgbClr val="333333"/>
                </a:solidFill>
                <a:latin typeface="Arial" panose="020B0604020202020204" pitchFamily="34" charset="0"/>
              </a:defRPr>
            </a:lvl1pPr>
            <a:lvl2pPr marL="742950" indent="-285750">
              <a:spcBef>
                <a:spcPct val="20000"/>
              </a:spcBef>
              <a:buChar char="–"/>
              <a:defRPr sz="2800" b="1">
                <a:solidFill>
                  <a:srgbClr val="333333"/>
                </a:solidFill>
                <a:latin typeface="Arial" panose="020B0604020202020204" pitchFamily="34" charset="0"/>
              </a:defRPr>
            </a:lvl2pPr>
            <a:lvl3pPr marL="1143000" indent="-228600">
              <a:spcBef>
                <a:spcPct val="20000"/>
              </a:spcBef>
              <a:buChar char="•"/>
              <a:defRPr sz="2400" b="1">
                <a:solidFill>
                  <a:srgbClr val="333333"/>
                </a:solidFill>
                <a:latin typeface="Arial" panose="020B0604020202020204" pitchFamily="34" charset="0"/>
              </a:defRPr>
            </a:lvl3pPr>
            <a:lvl4pPr marL="1600200" indent="-228600">
              <a:spcBef>
                <a:spcPct val="20000"/>
              </a:spcBef>
              <a:buChar char="–"/>
              <a:defRPr sz="2000" b="1">
                <a:solidFill>
                  <a:srgbClr val="333333"/>
                </a:solidFill>
                <a:latin typeface="Arial" panose="020B0604020202020204" pitchFamily="34" charset="0"/>
              </a:defRPr>
            </a:lvl4pPr>
            <a:lvl5pPr marL="2057400" indent="-228600">
              <a:spcBef>
                <a:spcPct val="20000"/>
              </a:spcBef>
              <a:buChar char="»"/>
              <a:defRPr sz="2000" b="1">
                <a:solidFill>
                  <a:srgbClr val="333333"/>
                </a:solidFill>
                <a:latin typeface="Arial" panose="020B0604020202020204" pitchFamily="34" charset="0"/>
              </a:defRPr>
            </a:lvl5pPr>
            <a:lvl6pPr marL="2514600" indent="-228600" eaLnBrk="0" fontAlgn="base" hangingPunct="0">
              <a:spcBef>
                <a:spcPct val="20000"/>
              </a:spcBef>
              <a:spcAft>
                <a:spcPct val="0"/>
              </a:spcAft>
              <a:buChar char="»"/>
              <a:defRPr sz="2000" b="1">
                <a:solidFill>
                  <a:srgbClr val="333333"/>
                </a:solidFill>
                <a:latin typeface="Arial" panose="020B0604020202020204" pitchFamily="34" charset="0"/>
              </a:defRPr>
            </a:lvl6pPr>
            <a:lvl7pPr marL="2971800" indent="-228600" eaLnBrk="0" fontAlgn="base" hangingPunct="0">
              <a:spcBef>
                <a:spcPct val="20000"/>
              </a:spcBef>
              <a:spcAft>
                <a:spcPct val="0"/>
              </a:spcAft>
              <a:buChar char="»"/>
              <a:defRPr sz="2000" b="1">
                <a:solidFill>
                  <a:srgbClr val="333333"/>
                </a:solidFill>
                <a:latin typeface="Arial" panose="020B0604020202020204" pitchFamily="34" charset="0"/>
              </a:defRPr>
            </a:lvl7pPr>
            <a:lvl8pPr marL="3429000" indent="-228600" eaLnBrk="0" fontAlgn="base" hangingPunct="0">
              <a:spcBef>
                <a:spcPct val="20000"/>
              </a:spcBef>
              <a:spcAft>
                <a:spcPct val="0"/>
              </a:spcAft>
              <a:buChar char="»"/>
              <a:defRPr sz="2000" b="1">
                <a:solidFill>
                  <a:srgbClr val="333333"/>
                </a:solidFill>
                <a:latin typeface="Arial" panose="020B0604020202020204" pitchFamily="34" charset="0"/>
              </a:defRPr>
            </a:lvl8pPr>
            <a:lvl9pPr marL="3886200" indent="-228600" eaLnBrk="0" fontAlgn="base" hangingPunct="0">
              <a:spcBef>
                <a:spcPct val="20000"/>
              </a:spcBef>
              <a:spcAft>
                <a:spcPct val="0"/>
              </a:spcAft>
              <a:buChar char="»"/>
              <a:defRPr sz="2000" b="1">
                <a:solidFill>
                  <a:srgbClr val="333333"/>
                </a:solidFill>
                <a:latin typeface="Arial" panose="020B0604020202020204" pitchFamily="34" charset="0"/>
              </a:defRPr>
            </a:lvl9pPr>
          </a:lstStyle>
          <a:p>
            <a:pPr>
              <a:spcBef>
                <a:spcPct val="0"/>
              </a:spcBef>
              <a:buFontTx/>
              <a:buNone/>
            </a:pPr>
            <a:r>
              <a:rPr lang="hu-HU" altLang="hu-HU" sz="1400" b="0">
                <a:solidFill>
                  <a:schemeClr val="tx1"/>
                </a:solidFill>
              </a:rPr>
              <a:t>  </a:t>
            </a:r>
          </a:p>
        </p:txBody>
      </p:sp>
      <p:sp>
        <p:nvSpPr>
          <p:cNvPr id="5" name="Téglalap 4">
            <a:extLst>
              <a:ext uri="{FF2B5EF4-FFF2-40B4-BE49-F238E27FC236}">
                <a16:creationId xmlns:a16="http://schemas.microsoft.com/office/drawing/2014/main" id="{290B46A6-31A5-1C4A-9417-8B41575F76BE}"/>
              </a:ext>
            </a:extLst>
          </p:cNvPr>
          <p:cNvSpPr/>
          <p:nvPr/>
        </p:nvSpPr>
        <p:spPr>
          <a:xfrm>
            <a:off x="336550" y="1905000"/>
            <a:ext cx="8575675" cy="3913572"/>
          </a:xfrm>
          <a:prstGeom prst="rect">
            <a:avLst/>
          </a:prstGeom>
        </p:spPr>
        <p:txBody>
          <a:bodyPr wrap="square">
            <a:spAutoFit/>
          </a:bodyPr>
          <a:lstStyle/>
          <a:p>
            <a:pPr>
              <a:lnSpc>
                <a:spcPct val="150000"/>
              </a:lnSpc>
              <a:defRPr/>
            </a:pPr>
            <a:r>
              <a:rPr lang="zh-CN" altLang="en-US" sz="2400" dirty="0"/>
              <a:t>几个个体模型混合出的模型一般表现要比最好表现的个体模型的表现还要好。哪怕是表现较差的模型在混合模型中也能发挥作用。</a:t>
            </a:r>
            <a:endParaRPr lang="hu-HU" sz="2400" dirty="0"/>
          </a:p>
          <a:p>
            <a:pPr marL="457200" indent="-457200">
              <a:lnSpc>
                <a:spcPct val="150000"/>
              </a:lnSpc>
              <a:buFont typeface="Arial" pitchFamily="34" charset="0"/>
              <a:buChar char="•"/>
              <a:defRPr/>
            </a:pPr>
            <a:r>
              <a:rPr lang="zh-CN" altLang="en-US" sz="2400" dirty="0"/>
              <a:t>投票机制</a:t>
            </a:r>
            <a:endParaRPr lang="hu-HU" sz="2400" dirty="0"/>
          </a:p>
          <a:p>
            <a:pPr marL="914400" lvl="1" indent="-457200">
              <a:lnSpc>
                <a:spcPct val="150000"/>
              </a:lnSpc>
              <a:buFont typeface="Arial" pitchFamily="34" charset="0"/>
              <a:buChar char="•"/>
              <a:defRPr/>
            </a:pPr>
            <a:r>
              <a:rPr lang="zh-CN" altLang="en-US" sz="2400" dirty="0"/>
              <a:t>投票权重可以在验证集上进行校准</a:t>
            </a:r>
            <a:endParaRPr lang="hu-HU" sz="2400" dirty="0"/>
          </a:p>
          <a:p>
            <a:pPr marL="457200" indent="-457200">
              <a:lnSpc>
                <a:spcPct val="150000"/>
              </a:lnSpc>
              <a:buFont typeface="Arial" pitchFamily="34" charset="0"/>
              <a:buChar char="•"/>
              <a:defRPr/>
            </a:pPr>
            <a:r>
              <a:rPr lang="zh-CN" altLang="en-US" sz="2400" dirty="0"/>
              <a:t>特征堆积</a:t>
            </a:r>
            <a:endParaRPr lang="hu-HU" sz="2400" dirty="0"/>
          </a:p>
          <a:p>
            <a:pPr marL="914400" lvl="1" indent="-457200">
              <a:lnSpc>
                <a:spcPct val="150000"/>
              </a:lnSpc>
              <a:buFont typeface="Arial" pitchFamily="34" charset="0"/>
              <a:buChar char="•"/>
              <a:defRPr/>
            </a:pPr>
            <a:r>
              <a:rPr lang="zh-CN" altLang="en-US" sz="2400" dirty="0"/>
              <a:t>各个模型的预测可以在第二阶段分类器中形成特征</a:t>
            </a:r>
            <a:endParaRPr lang="hu-HU" sz="2400" dirty="0"/>
          </a:p>
        </p:txBody>
      </p:sp>
    </p:spTree>
    <p:extLst>
      <p:ext uri="{BB962C8B-B14F-4D97-AF65-F5344CB8AC3E}">
        <p14:creationId xmlns:p14="http://schemas.microsoft.com/office/powerpoint/2010/main" val="3336118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a16="http://schemas.microsoft.com/office/drawing/2014/main" id="{688BC437-E58D-AF46-875C-7851DF563786}"/>
              </a:ext>
            </a:extLst>
          </p:cNvPr>
          <p:cNvSpPr>
            <a:spLocks noGrp="1" noChangeArrowheads="1"/>
          </p:cNvSpPr>
          <p:nvPr>
            <p:ph type="title"/>
          </p:nvPr>
        </p:nvSpPr>
        <p:spPr>
          <a:xfrm>
            <a:off x="430567" y="785764"/>
            <a:ext cx="8229600" cy="1066800"/>
          </a:xfrm>
        </p:spPr>
        <p:txBody>
          <a:bodyPr>
            <a:normAutofit/>
          </a:bodyPr>
          <a:lstStyle/>
          <a:p>
            <a:r>
              <a:rPr lang="zh-CN" altLang="en-US" b="1" dirty="0">
                <a:solidFill>
                  <a:srgbClr val="438086"/>
                </a:solidFill>
                <a:latin typeface="+mj-ea"/>
              </a:rPr>
              <a:t>加权式混合</a:t>
            </a:r>
          </a:p>
        </p:txBody>
      </p:sp>
      <p:sp>
        <p:nvSpPr>
          <p:cNvPr id="3" name="内容占位符 2">
            <a:extLst>
              <a:ext uri="{FF2B5EF4-FFF2-40B4-BE49-F238E27FC236}">
                <a16:creationId xmlns:a16="http://schemas.microsoft.com/office/drawing/2014/main" id="{BC3999FB-1160-0E48-BB80-F5EB19F53D3E}"/>
              </a:ext>
            </a:extLst>
          </p:cNvPr>
          <p:cNvSpPr>
            <a:spLocks noGrp="1"/>
          </p:cNvSpPr>
          <p:nvPr>
            <p:ph idx="1"/>
          </p:nvPr>
        </p:nvSpPr>
        <p:spPr>
          <a:xfrm>
            <a:off x="457200" y="1839987"/>
            <a:ext cx="8202967" cy="5018013"/>
          </a:xfrm>
        </p:spPr>
        <p:txBody>
          <a:bodyPr>
            <a:normAutofit/>
          </a:bodyPr>
          <a:lstStyle/>
          <a:p>
            <a:pPr marL="0" indent="0">
              <a:lnSpc>
                <a:spcPct val="80000"/>
              </a:lnSpc>
              <a:buFont typeface="Wingdings 2" pitchFamily="2" charset="2"/>
              <a:buNone/>
            </a:pPr>
            <a:endParaRPr lang="zh-CN" altLang="en-US" sz="2400" b="1" dirty="0">
              <a:latin typeface="+mn-ea"/>
            </a:endParaRPr>
          </a:p>
          <a:p>
            <a:pPr marL="0" indent="0">
              <a:lnSpc>
                <a:spcPct val="80000"/>
              </a:lnSpc>
              <a:buFont typeface="Wingdings 2" pitchFamily="2" charset="2"/>
              <a:buNone/>
            </a:pPr>
            <a:r>
              <a:rPr lang="zh-CN" altLang="en-US" sz="2400" dirty="0">
                <a:latin typeface="+mn-ea"/>
              </a:rPr>
              <a:t>主要是对每个算法赋予不同的权重，通过将多个推荐算法的结果进行加权组合在一起，最后排序得到推荐结果。</a:t>
            </a:r>
          </a:p>
          <a:p>
            <a:pPr marL="0" indent="0">
              <a:lnSpc>
                <a:spcPct val="80000"/>
              </a:lnSpc>
              <a:buFont typeface="Wingdings 2" pitchFamily="2" charset="2"/>
              <a:buNone/>
            </a:pPr>
            <a:endParaRPr lang="zh-CN" altLang="en-US" sz="2400" dirty="0">
              <a:latin typeface="+mn-ea"/>
            </a:endParaRPr>
          </a:p>
          <a:p>
            <a:pPr marL="0" indent="0">
              <a:lnSpc>
                <a:spcPct val="80000"/>
              </a:lnSpc>
              <a:buFont typeface="Wingdings 2" pitchFamily="2" charset="2"/>
              <a:buNone/>
            </a:pPr>
            <a:r>
              <a:rPr lang="zh-CN" altLang="en-US" sz="2400" dirty="0">
                <a:latin typeface="+mn-ea"/>
              </a:rPr>
              <a:t>不同推荐算法的结果需要归一化在相同的范围内，并且各个算法的权重之和为</a:t>
            </a:r>
            <a:r>
              <a:rPr lang="en-US" altLang="zh-CN" sz="2400" dirty="0">
                <a:latin typeface="+mn-ea"/>
              </a:rPr>
              <a:t>1.</a:t>
            </a:r>
          </a:p>
          <a:p>
            <a:pPr marL="0" indent="0">
              <a:lnSpc>
                <a:spcPct val="80000"/>
              </a:lnSpc>
              <a:buFont typeface="Wingdings 2" pitchFamily="2" charset="2"/>
              <a:buNone/>
            </a:pPr>
            <a:endParaRPr lang="en-US" altLang="zh-CN" sz="2400" dirty="0">
              <a:latin typeface="+mn-ea"/>
            </a:endParaRPr>
          </a:p>
          <a:p>
            <a:pPr marL="0" indent="0">
              <a:lnSpc>
                <a:spcPct val="80000"/>
              </a:lnSpc>
              <a:buFont typeface="Wingdings 2" pitchFamily="2" charset="2"/>
              <a:buNone/>
            </a:pPr>
            <a:r>
              <a:rPr lang="zh-CN" altLang="en-US" sz="2400" dirty="0">
                <a:latin typeface="+mn-ea"/>
              </a:rPr>
              <a:t>实现简单，但效果较差。因为加权的参数是固定的，实践中参数的选取通常依赖于对全局结果升降的总结，一旦设定后，无法灵活的按照不同的场景进行自动的变换。</a:t>
            </a:r>
            <a:endParaRPr lang="en-US" altLang="zh-CN" sz="2400" dirty="0">
              <a:latin typeface="+mn-ea"/>
            </a:endParaRPr>
          </a:p>
          <a:p>
            <a:pPr marL="0" indent="0">
              <a:lnSpc>
                <a:spcPct val="80000"/>
              </a:lnSpc>
              <a:buFont typeface="Wingdings 2" pitchFamily="2" charset="2"/>
              <a:buNone/>
            </a:pPr>
            <a:endParaRPr lang="zh-CN" altLang="en-US" sz="2400" dirty="0">
              <a:latin typeface="+mn-ea"/>
            </a:endParaRPr>
          </a:p>
          <a:p>
            <a:pPr marL="0" indent="0">
              <a:lnSpc>
                <a:spcPct val="80000"/>
              </a:lnSpc>
              <a:buFont typeface="Wingdings 2" pitchFamily="2" charset="2"/>
              <a:buNone/>
            </a:pPr>
            <a:r>
              <a:rPr lang="zh-CN" altLang="en-US" sz="2400" dirty="0">
                <a:latin typeface="+mn-ea"/>
              </a:rPr>
              <a:t>可以引入动态参数机制来解决，通过训练用户对推荐结果的评价，与系统的预测是否相符生成加权模型，动态调整权重使得效果大幅提升。</a:t>
            </a:r>
          </a:p>
          <a:p>
            <a:pPr marL="0" indent="0">
              <a:lnSpc>
                <a:spcPct val="80000"/>
              </a:lnSpc>
              <a:buFont typeface="Wingdings 2" pitchFamily="2" charset="2"/>
              <a:buNone/>
            </a:pPr>
            <a:endParaRPr lang="zh-CN" altLang="en-US" sz="2400" dirty="0">
              <a:latin typeface="+mn-ea"/>
            </a:endParaRPr>
          </a:p>
          <a:p>
            <a:pPr marL="0" indent="0">
              <a:lnSpc>
                <a:spcPct val="80000"/>
              </a:lnSpc>
              <a:buFont typeface="Wingdings 2" pitchFamily="2" charset="2"/>
              <a:buNone/>
            </a:pPr>
            <a:endParaRPr lang="zh-CN" altLang="en-US" sz="2400" dirty="0">
              <a:latin typeface="+mn-ea"/>
            </a:endParaRPr>
          </a:p>
        </p:txBody>
      </p:sp>
      <p:pic>
        <p:nvPicPr>
          <p:cNvPr id="89091" name="图片 1" descr="TEQ0E}_U{R96BVY9N%SU4[C">
            <a:extLst>
              <a:ext uri="{FF2B5EF4-FFF2-40B4-BE49-F238E27FC236}">
                <a16:creationId xmlns:a16="http://schemas.microsoft.com/office/drawing/2014/main" id="{39949086-4563-0E40-B260-EA0DE3881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068462"/>
            <a:ext cx="31718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185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a:extLst>
              <a:ext uri="{FF2B5EF4-FFF2-40B4-BE49-F238E27FC236}">
                <a16:creationId xmlns:a16="http://schemas.microsoft.com/office/drawing/2014/main" id="{E64E4D4E-EB76-7440-AC38-59EC34371063}"/>
              </a:ext>
            </a:extLst>
          </p:cNvPr>
          <p:cNvSpPr>
            <a:spLocks noGrp="1" noChangeArrowheads="1"/>
          </p:cNvSpPr>
          <p:nvPr>
            <p:ph type="title"/>
          </p:nvPr>
        </p:nvSpPr>
        <p:spPr>
          <a:xfrm>
            <a:off x="431307" y="969264"/>
            <a:ext cx="8229600" cy="1066800"/>
          </a:xfrm>
        </p:spPr>
        <p:txBody>
          <a:bodyPr>
            <a:normAutofit/>
          </a:bodyPr>
          <a:lstStyle/>
          <a:p>
            <a:r>
              <a:rPr lang="zh-CN" altLang="en-US" b="1" dirty="0">
                <a:solidFill>
                  <a:srgbClr val="438086"/>
                </a:solidFill>
                <a:latin typeface="+mj-ea"/>
              </a:rPr>
              <a:t>交叉式混合</a:t>
            </a:r>
          </a:p>
        </p:txBody>
      </p:sp>
      <p:sp>
        <p:nvSpPr>
          <p:cNvPr id="3" name="内容占位符 2">
            <a:extLst>
              <a:ext uri="{FF2B5EF4-FFF2-40B4-BE49-F238E27FC236}">
                <a16:creationId xmlns:a16="http://schemas.microsoft.com/office/drawing/2014/main" id="{7CD1D8EE-EA82-7E42-9458-473C7424EE73}"/>
              </a:ext>
            </a:extLst>
          </p:cNvPr>
          <p:cNvSpPr>
            <a:spLocks noGrp="1"/>
          </p:cNvSpPr>
          <p:nvPr>
            <p:ph idx="1"/>
          </p:nvPr>
        </p:nvSpPr>
        <p:spPr>
          <a:xfrm>
            <a:off x="457200" y="2036064"/>
            <a:ext cx="8229600" cy="4821936"/>
          </a:xfrm>
        </p:spPr>
        <p:txBody>
          <a:bodyPr/>
          <a:lstStyle/>
          <a:p>
            <a:pPr marL="0" indent="0">
              <a:buFont typeface="Arial" panose="020B0604020202020204" pitchFamily="34" charset="0"/>
              <a:buNone/>
            </a:pPr>
            <a:endParaRPr lang="zh-CN" altLang="en-US" sz="2400" dirty="0">
              <a:latin typeface="+mn-ea"/>
              <a:sym typeface="黑体" panose="02010609060101010101" pitchFamily="49" charset="-122"/>
            </a:endParaRPr>
          </a:p>
          <a:p>
            <a:pPr marL="0" indent="0">
              <a:buFont typeface="Arial" panose="020B0604020202020204" pitchFamily="34" charset="0"/>
              <a:buNone/>
            </a:pPr>
            <a:r>
              <a:rPr lang="zh-CN" altLang="en-US" sz="2400" dirty="0">
                <a:latin typeface="+mn-ea"/>
                <a:sym typeface="黑体" panose="02010609060101010101" pitchFamily="49" charset="-122"/>
              </a:rPr>
              <a:t>主要是直接将不同的推荐算法的结果组合在一起推荐给用户，从而每个推荐算法的优质结果都会被展示给用户。</a:t>
            </a:r>
          </a:p>
          <a:p>
            <a:pPr marL="0" indent="0">
              <a:buFont typeface="Arial" panose="020B0604020202020204" pitchFamily="34" charset="0"/>
              <a:buNone/>
            </a:pPr>
            <a:endParaRPr lang="zh-CN" altLang="en-US" sz="2400" dirty="0">
              <a:latin typeface="+mn-ea"/>
              <a:sym typeface="黑体" panose="02010609060101010101" pitchFamily="49" charset="-122"/>
            </a:endParaRPr>
          </a:p>
          <a:p>
            <a:pPr marL="0" indent="0">
              <a:buFont typeface="Arial" panose="020B0604020202020204" pitchFamily="34" charset="0"/>
              <a:buNone/>
            </a:pPr>
            <a:r>
              <a:rPr lang="zh-CN" altLang="en-US" sz="2400" dirty="0">
                <a:latin typeface="+mn-ea"/>
                <a:sym typeface="黑体" panose="02010609060101010101" pitchFamily="49" charset="-122"/>
              </a:rPr>
              <a:t>思路是“各花入各眼”，不同算法的结果着眼点不同，能满足不同用户的需求。</a:t>
            </a:r>
            <a:endParaRPr lang="en-US" altLang="zh-CN" sz="2400" dirty="0">
              <a:latin typeface="+mn-ea"/>
              <a:sym typeface="黑体" panose="02010609060101010101" pitchFamily="49" charset="-122"/>
            </a:endParaRPr>
          </a:p>
          <a:p>
            <a:pPr marL="0" indent="0">
              <a:buFont typeface="Arial" panose="020B0604020202020204" pitchFamily="34" charset="0"/>
              <a:buNone/>
            </a:pPr>
            <a:endParaRPr lang="en-US" altLang="zh-CN" sz="2400" dirty="0">
              <a:latin typeface="+mn-ea"/>
              <a:sym typeface="黑体" panose="02010609060101010101" pitchFamily="49" charset="-122"/>
            </a:endParaRPr>
          </a:p>
          <a:p>
            <a:pPr marL="0" indent="0">
              <a:buFont typeface="Arial" panose="020B0604020202020204" pitchFamily="34" charset="0"/>
              <a:buNone/>
            </a:pPr>
            <a:r>
              <a:rPr lang="zh-CN" altLang="en-US" sz="2400" dirty="0">
                <a:latin typeface="+mn-ea"/>
                <a:sym typeface="黑体" panose="02010609060101010101" pitchFamily="49" charset="-122"/>
              </a:rPr>
              <a:t>该方式适用于能够展示较多条结果的推荐场景，并且往往用于算法间区别较大，如分别基于用户长期兴趣和短期兴趣计算获得的结果。</a:t>
            </a:r>
          </a:p>
        </p:txBody>
      </p:sp>
      <p:pic>
        <p:nvPicPr>
          <p:cNvPr id="90115" name="图片 3" descr="BU3E5WNNVWC9SVLLNA}1O2P">
            <a:extLst>
              <a:ext uri="{FF2B5EF4-FFF2-40B4-BE49-F238E27FC236}">
                <a16:creationId xmlns:a16="http://schemas.microsoft.com/office/drawing/2014/main" id="{883754A6-28B7-B740-AE6A-3FABC199A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102473"/>
            <a:ext cx="25336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411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a:extLst>
              <a:ext uri="{FF2B5EF4-FFF2-40B4-BE49-F238E27FC236}">
                <a16:creationId xmlns:a16="http://schemas.microsoft.com/office/drawing/2014/main" id="{EA7C08B8-6718-1A45-9DFD-BA486BB4F0A1}"/>
              </a:ext>
            </a:extLst>
          </p:cNvPr>
          <p:cNvSpPr>
            <a:spLocks noGrp="1" noChangeArrowheads="1"/>
          </p:cNvSpPr>
          <p:nvPr>
            <p:ph type="title"/>
          </p:nvPr>
        </p:nvSpPr>
        <p:spPr>
          <a:xfrm>
            <a:off x="457200" y="762000"/>
            <a:ext cx="8229600" cy="1066800"/>
          </a:xfrm>
        </p:spPr>
        <p:txBody>
          <a:bodyPr>
            <a:normAutofit/>
          </a:bodyPr>
          <a:lstStyle/>
          <a:p>
            <a:r>
              <a:rPr lang="zh-CN" altLang="en-US" b="1" dirty="0">
                <a:solidFill>
                  <a:srgbClr val="438086"/>
                </a:solidFill>
                <a:latin typeface="+mj-ea"/>
              </a:rPr>
              <a:t>混合推荐方法</a:t>
            </a:r>
          </a:p>
        </p:txBody>
      </p:sp>
      <p:sp>
        <p:nvSpPr>
          <p:cNvPr id="91138" name="内容占位符 2">
            <a:extLst>
              <a:ext uri="{FF2B5EF4-FFF2-40B4-BE49-F238E27FC236}">
                <a16:creationId xmlns:a16="http://schemas.microsoft.com/office/drawing/2014/main" id="{AEE1A2CB-39C4-D149-AC36-DD95DB059E1A}"/>
              </a:ext>
            </a:extLst>
          </p:cNvPr>
          <p:cNvSpPr>
            <a:spLocks noGrp="1" noChangeArrowheads="1"/>
          </p:cNvSpPr>
          <p:nvPr>
            <p:ph idx="1"/>
          </p:nvPr>
        </p:nvSpPr>
        <p:spPr>
          <a:xfrm>
            <a:off x="457200" y="1945687"/>
            <a:ext cx="8458200" cy="4898136"/>
          </a:xfrm>
        </p:spPr>
        <p:txBody>
          <a:bodyPr>
            <a:normAutofit fontScale="92500" lnSpcReduction="10000"/>
          </a:bodyPr>
          <a:lstStyle/>
          <a:p>
            <a:pPr marL="0" indent="0">
              <a:buFont typeface="Wingdings 2" pitchFamily="2" charset="2"/>
              <a:buNone/>
            </a:pPr>
            <a:endParaRPr lang="zh-CN" altLang="en-US" sz="2400" dirty="0">
              <a:latin typeface="+mn-ea"/>
            </a:endParaRPr>
          </a:p>
          <a:p>
            <a:pPr marL="0" indent="0">
              <a:buFont typeface="Wingdings 2" pitchFamily="2" charset="2"/>
              <a:buNone/>
            </a:pPr>
            <a:r>
              <a:rPr lang="zh-CN" altLang="en-US" sz="2400" dirty="0">
                <a:latin typeface="+mn-ea"/>
              </a:rPr>
              <a:t>采用将多个模型串联的方法，每个推荐算法被视为一个过滤器，通过将不同粒度的过滤器前后衔接的方法来进行。</a:t>
            </a:r>
          </a:p>
          <a:p>
            <a:pPr marL="0" indent="0">
              <a:buFont typeface="Wingdings 2" pitchFamily="2" charset="2"/>
              <a:buNone/>
            </a:pPr>
            <a:endParaRPr lang="zh-CN" altLang="en-US" sz="2400" dirty="0">
              <a:latin typeface="+mn-ea"/>
            </a:endParaRPr>
          </a:p>
          <a:p>
            <a:pPr marL="0" indent="0">
              <a:buFont typeface="Wingdings 2" pitchFamily="2" charset="2"/>
              <a:buNone/>
            </a:pPr>
            <a:r>
              <a:rPr lang="zh-CN" altLang="en-US" sz="2400" dirty="0">
                <a:latin typeface="+mn-ea"/>
              </a:rPr>
              <a:t>前一个推荐方法过滤的结果，将作为后一个推荐方法的候选集合输入，层层递进，候选结果在此过程中会逐步遴选，最终得到一个量少质高的结果集合。这样设计通常用于存在大量候选集合的推荐场景上。</a:t>
            </a:r>
            <a:endParaRPr lang="en-US" altLang="zh-CN" sz="2400" dirty="0">
              <a:latin typeface="+mn-ea"/>
            </a:endParaRPr>
          </a:p>
          <a:p>
            <a:pPr marL="0" indent="0">
              <a:buFont typeface="Wingdings 2" pitchFamily="2" charset="2"/>
              <a:buNone/>
            </a:pPr>
            <a:endParaRPr lang="zh-CN" altLang="en-US" sz="2400" dirty="0">
              <a:latin typeface="+mn-ea"/>
            </a:endParaRPr>
          </a:p>
          <a:p>
            <a:pPr marL="0" indent="0">
              <a:buFont typeface="Wingdings 2" pitchFamily="2" charset="2"/>
              <a:buNone/>
            </a:pPr>
            <a:r>
              <a:rPr lang="zh-CN" altLang="en-US" sz="2400" dirty="0">
                <a:latin typeface="+mn-ea"/>
              </a:rPr>
              <a:t>在设计时，通常将运算速度快，区分度低的算法排在前列，逐步过滤为重量级的算法，让运算资源集中在少量较高候选结果的运算上。</a:t>
            </a:r>
            <a:endParaRPr lang="en-US" altLang="zh-CN" sz="2400" dirty="0">
              <a:latin typeface="+mn-ea"/>
            </a:endParaRPr>
          </a:p>
          <a:p>
            <a:pPr marL="0" indent="0">
              <a:buFont typeface="Wingdings 2" pitchFamily="2" charset="2"/>
              <a:buNone/>
            </a:pPr>
            <a:endParaRPr lang="en-US" altLang="zh-CN" sz="2400" dirty="0">
              <a:latin typeface="+mn-ea"/>
            </a:endParaRPr>
          </a:p>
          <a:p>
            <a:pPr marL="0" indent="0">
              <a:buFont typeface="Wingdings 2" pitchFamily="2" charset="2"/>
              <a:buNone/>
            </a:pPr>
            <a:r>
              <a:rPr lang="zh-CN" altLang="en-US" sz="2400" dirty="0">
                <a:latin typeface="+mn-ea"/>
              </a:rPr>
              <a:t>适用于：候选推荐对象数量庞大，而可曝光的推荐结果较少，要求精度较高、且运算时间有限的场景。</a:t>
            </a:r>
          </a:p>
        </p:txBody>
      </p:sp>
      <p:pic>
        <p:nvPicPr>
          <p:cNvPr id="91139" name="图片 3" descr="IOPNG2YS[)K$[`M30QZJ5_A">
            <a:extLst>
              <a:ext uri="{FF2B5EF4-FFF2-40B4-BE49-F238E27FC236}">
                <a16:creationId xmlns:a16="http://schemas.microsoft.com/office/drawing/2014/main" id="{CA7BD33A-8F4F-1240-BCCD-A03129039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609600"/>
            <a:ext cx="319837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544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a:extLst>
              <a:ext uri="{FF2B5EF4-FFF2-40B4-BE49-F238E27FC236}">
                <a16:creationId xmlns:a16="http://schemas.microsoft.com/office/drawing/2014/main" id="{352F636B-C902-E44F-8A8C-43C69501C224}"/>
              </a:ext>
            </a:extLst>
          </p:cNvPr>
          <p:cNvSpPr>
            <a:spLocks noGrp="1" noChangeArrowheads="1"/>
          </p:cNvSpPr>
          <p:nvPr>
            <p:ph type="title"/>
          </p:nvPr>
        </p:nvSpPr>
        <p:spPr>
          <a:xfrm>
            <a:off x="457200" y="685800"/>
            <a:ext cx="8229600" cy="1066800"/>
          </a:xfrm>
        </p:spPr>
        <p:txBody>
          <a:bodyPr>
            <a:normAutofit/>
          </a:bodyPr>
          <a:lstStyle/>
          <a:p>
            <a:r>
              <a:rPr lang="zh-CN" altLang="en-US" b="1" dirty="0">
                <a:solidFill>
                  <a:srgbClr val="438086"/>
                </a:solidFill>
                <a:latin typeface="+mj-ea"/>
              </a:rPr>
              <a:t>特征混合法</a:t>
            </a:r>
          </a:p>
        </p:txBody>
      </p:sp>
      <p:sp>
        <p:nvSpPr>
          <p:cNvPr id="92162" name="内容占位符 2">
            <a:extLst>
              <a:ext uri="{FF2B5EF4-FFF2-40B4-BE49-F238E27FC236}">
                <a16:creationId xmlns:a16="http://schemas.microsoft.com/office/drawing/2014/main" id="{9095ABDC-1871-D64D-B0B1-639989CA1325}"/>
              </a:ext>
            </a:extLst>
          </p:cNvPr>
          <p:cNvSpPr>
            <a:spLocks noGrp="1" noChangeArrowheads="1"/>
          </p:cNvSpPr>
          <p:nvPr>
            <p:ph idx="1"/>
          </p:nvPr>
        </p:nvSpPr>
        <p:spPr>
          <a:xfrm>
            <a:off x="457200" y="1524000"/>
            <a:ext cx="8229600" cy="4974336"/>
          </a:xfrm>
        </p:spPr>
        <p:txBody>
          <a:bodyPr>
            <a:normAutofit fontScale="92500" lnSpcReduction="20000"/>
          </a:bodyPr>
          <a:lstStyle/>
          <a:p>
            <a:pPr marL="0" indent="0">
              <a:buFont typeface="Wingdings 2" pitchFamily="2" charset="2"/>
              <a:buNone/>
            </a:pPr>
            <a:endParaRPr lang="zh-CN" altLang="en-US" sz="2400" b="1" dirty="0">
              <a:latin typeface="+mn-ea"/>
            </a:endParaRPr>
          </a:p>
          <a:p>
            <a:pPr marL="0" indent="0">
              <a:buFont typeface="Wingdings 2" pitchFamily="2" charset="2"/>
              <a:buNone/>
            </a:pPr>
            <a:r>
              <a:rPr lang="zh-CN" altLang="en-US" sz="2400" dirty="0">
                <a:latin typeface="+mn-ea"/>
              </a:rPr>
              <a:t>不同的原始数据质量，对推荐计算的结果又很大的影响。以用户兴趣模型为例，我们既可以从用户的实际购买行为中，挖掘出用户的</a:t>
            </a:r>
            <a:r>
              <a:rPr lang="en-US" altLang="zh-CN" sz="2400" dirty="0">
                <a:latin typeface="+mn-ea"/>
              </a:rPr>
              <a:t>“</a:t>
            </a:r>
            <a:r>
              <a:rPr lang="zh-CN" altLang="en-US" sz="2400" dirty="0">
                <a:latin typeface="+mn-ea"/>
              </a:rPr>
              <a:t>显式</a:t>
            </a:r>
            <a:r>
              <a:rPr lang="en-US" altLang="zh-CN" sz="2400" dirty="0">
                <a:latin typeface="+mn-ea"/>
              </a:rPr>
              <a:t>”</a:t>
            </a:r>
            <a:r>
              <a:rPr lang="zh-CN" altLang="en-US" sz="2400" dirty="0">
                <a:latin typeface="+mn-ea"/>
              </a:rPr>
              <a:t>兴趣，又可以从用户的点击行为中，挖掘用户</a:t>
            </a:r>
            <a:r>
              <a:rPr lang="en-US" altLang="zh-CN" sz="2400" dirty="0">
                <a:latin typeface="+mn-ea"/>
              </a:rPr>
              <a:t>“</a:t>
            </a:r>
            <a:r>
              <a:rPr lang="zh-CN" altLang="en-US" sz="2400" dirty="0">
                <a:latin typeface="+mn-ea"/>
              </a:rPr>
              <a:t>隐式</a:t>
            </a:r>
            <a:r>
              <a:rPr lang="en-US" altLang="zh-CN" sz="2400" dirty="0">
                <a:latin typeface="+mn-ea"/>
              </a:rPr>
              <a:t>”</a:t>
            </a:r>
            <a:r>
              <a:rPr lang="zh-CN" altLang="en-US" sz="2400" dirty="0">
                <a:latin typeface="+mn-ea"/>
              </a:rPr>
              <a:t>兴趣；</a:t>
            </a:r>
            <a:endParaRPr lang="en-US" altLang="zh-CN" sz="2400" dirty="0">
              <a:latin typeface="+mn-ea"/>
            </a:endParaRPr>
          </a:p>
          <a:p>
            <a:pPr marL="0" indent="0">
              <a:buFont typeface="Wingdings 2" pitchFamily="2" charset="2"/>
              <a:buNone/>
            </a:pPr>
            <a:endParaRPr lang="en-US" altLang="zh-CN" sz="2400" dirty="0">
              <a:latin typeface="+mn-ea"/>
            </a:endParaRPr>
          </a:p>
          <a:p>
            <a:pPr marL="0" indent="0">
              <a:buFont typeface="Wingdings 2" pitchFamily="2" charset="2"/>
              <a:buNone/>
            </a:pPr>
            <a:r>
              <a:rPr lang="zh-CN" altLang="en-US" sz="2400" dirty="0">
                <a:latin typeface="+mn-ea"/>
              </a:rPr>
              <a:t>另外，从用户分类、人口统计学分析中，也可以推荐用户偏好；如果有用户的社交网络，也可以了解周围用户对该用户兴趣的影响。</a:t>
            </a:r>
            <a:endParaRPr lang="en-US" altLang="zh-CN" sz="2400" dirty="0">
              <a:latin typeface="+mn-ea"/>
            </a:endParaRPr>
          </a:p>
          <a:p>
            <a:pPr marL="0" indent="0">
              <a:buFont typeface="Wingdings 2" pitchFamily="2" charset="2"/>
              <a:buNone/>
            </a:pPr>
            <a:endParaRPr lang="zh-CN" altLang="en-US" sz="2400" dirty="0">
              <a:latin typeface="+mn-ea"/>
            </a:endParaRPr>
          </a:p>
          <a:p>
            <a:pPr marL="0" indent="0">
              <a:buFont typeface="Wingdings 2" pitchFamily="2" charset="2"/>
              <a:buNone/>
            </a:pPr>
            <a:r>
              <a:rPr lang="zh-CN" altLang="en-US" sz="2400" dirty="0">
                <a:latin typeface="+mn-ea"/>
              </a:rPr>
              <a:t>通过使用不同的数据来源，抽取不同的特征，输入到推荐模型中进行训练，然后将结果合并，该方法能解决现实中经常遇到的数据缺失的问题，因为并非所有用户都有齐全的各类数据</a:t>
            </a:r>
            <a:endParaRPr lang="en-US" altLang="zh-CN" sz="2400" dirty="0">
              <a:latin typeface="+mn-ea"/>
            </a:endParaRPr>
          </a:p>
          <a:p>
            <a:pPr marL="0" indent="0">
              <a:buFont typeface="Wingdings 2" pitchFamily="2" charset="2"/>
              <a:buNone/>
            </a:pPr>
            <a:endParaRPr lang="en-US" altLang="zh-CN" sz="2400" dirty="0">
              <a:latin typeface="+mn-ea"/>
            </a:endParaRPr>
          </a:p>
          <a:p>
            <a:pPr marL="0" indent="0">
              <a:buFont typeface="Wingdings 2" pitchFamily="2" charset="2"/>
              <a:buNone/>
            </a:pPr>
            <a:r>
              <a:rPr lang="zh-CN" altLang="en-US" sz="2400" dirty="0">
                <a:latin typeface="+mn-ea"/>
              </a:rPr>
              <a:t>例如，有些用户缺少交易信息，有些则没有社交关系数据等。通过特征混合的方法能确保模型不挑食，扩大适用面。</a:t>
            </a:r>
            <a:endParaRPr lang="en-US" altLang="zh-CN" sz="2400" dirty="0">
              <a:latin typeface="+mn-ea"/>
            </a:endParaRPr>
          </a:p>
        </p:txBody>
      </p:sp>
    </p:spTree>
    <p:extLst>
      <p:ext uri="{BB962C8B-B14F-4D97-AF65-F5344CB8AC3E}">
        <p14:creationId xmlns:p14="http://schemas.microsoft.com/office/powerpoint/2010/main" val="1550736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a:extLst>
              <a:ext uri="{FF2B5EF4-FFF2-40B4-BE49-F238E27FC236}">
                <a16:creationId xmlns:a16="http://schemas.microsoft.com/office/drawing/2014/main" id="{24FED6D9-1000-854B-8C8E-ED5CF229A4A8}"/>
              </a:ext>
            </a:extLst>
          </p:cNvPr>
          <p:cNvSpPr>
            <a:spLocks noGrp="1" noChangeArrowheads="1"/>
          </p:cNvSpPr>
          <p:nvPr>
            <p:ph type="title"/>
          </p:nvPr>
        </p:nvSpPr>
        <p:spPr>
          <a:xfrm>
            <a:off x="457200" y="533400"/>
            <a:ext cx="8229600" cy="1066800"/>
          </a:xfrm>
        </p:spPr>
        <p:txBody>
          <a:bodyPr>
            <a:normAutofit/>
          </a:bodyPr>
          <a:lstStyle/>
          <a:p>
            <a:r>
              <a:rPr lang="zh-CN" altLang="en-US" b="1" dirty="0">
                <a:solidFill>
                  <a:srgbClr val="438086"/>
                </a:solidFill>
                <a:latin typeface="+mj-ea"/>
              </a:rPr>
              <a:t>预测混合法</a:t>
            </a:r>
          </a:p>
        </p:txBody>
      </p:sp>
      <p:sp>
        <p:nvSpPr>
          <p:cNvPr id="93186" name="内容占位符 2">
            <a:extLst>
              <a:ext uri="{FF2B5EF4-FFF2-40B4-BE49-F238E27FC236}">
                <a16:creationId xmlns:a16="http://schemas.microsoft.com/office/drawing/2014/main" id="{79AAE0F4-0662-FC4C-8DF5-A744BE9B8FD0}"/>
              </a:ext>
            </a:extLst>
          </p:cNvPr>
          <p:cNvSpPr>
            <a:spLocks noGrp="1" noChangeArrowheads="1"/>
          </p:cNvSpPr>
          <p:nvPr>
            <p:ph idx="1"/>
          </p:nvPr>
        </p:nvSpPr>
        <p:spPr>
          <a:xfrm>
            <a:off x="457200" y="1524000"/>
            <a:ext cx="8229600" cy="4325112"/>
          </a:xfrm>
        </p:spPr>
        <p:txBody>
          <a:bodyPr>
            <a:normAutofit/>
          </a:bodyPr>
          <a:lstStyle/>
          <a:p>
            <a:pPr marL="0" indent="0">
              <a:buFont typeface="Arial" panose="020B0604020202020204" pitchFamily="34" charset="0"/>
              <a:buNone/>
            </a:pPr>
            <a:r>
              <a:rPr lang="zh-CN" altLang="en-US" sz="2400" dirty="0"/>
              <a:t>将推荐算法视为</a:t>
            </a:r>
            <a:r>
              <a:rPr lang="en-US" altLang="zh-CN" sz="2400" dirty="0"/>
              <a:t>“</a:t>
            </a:r>
            <a:r>
              <a:rPr lang="zh-CN" altLang="en-US" sz="2400" dirty="0"/>
              <a:t>预测算法</a:t>
            </a:r>
            <a:r>
              <a:rPr lang="en-US" altLang="zh-CN" sz="2400" dirty="0"/>
              <a:t>”</a:t>
            </a:r>
            <a:r>
              <a:rPr lang="zh-CN" altLang="en-US" sz="2400" dirty="0"/>
              <a:t>，即我们为每个用户预测他接下来最有可能喜欢的商品。预测混合法的思想是：对每个预测算法</a:t>
            </a:r>
            <a:r>
              <a:rPr lang="ja-JP" altLang="en-US" sz="2400"/>
              <a:t>再</a:t>
            </a:r>
            <a:r>
              <a:rPr lang="zh-CN" altLang="en-US" sz="2400" dirty="0"/>
              <a:t>进行一次预测，即不同的算法的预测结果，我们可以训练第二层的预测算法去再次进行预测，并生成最终的预测结果。</a:t>
            </a:r>
          </a:p>
          <a:p>
            <a:pPr marL="0" indent="0">
              <a:buFont typeface="Arial" panose="020B0604020202020204" pitchFamily="34" charset="0"/>
              <a:buNone/>
            </a:pPr>
            <a:endParaRPr lang="zh-CN" altLang="en-US" sz="2400" dirty="0"/>
          </a:p>
        </p:txBody>
      </p:sp>
      <p:pic>
        <p:nvPicPr>
          <p:cNvPr id="93187" name="图片 1" descr="WXI}}E%E1Y18IN9YN[7E[KE">
            <a:extLst>
              <a:ext uri="{FF2B5EF4-FFF2-40B4-BE49-F238E27FC236}">
                <a16:creationId xmlns:a16="http://schemas.microsoft.com/office/drawing/2014/main" id="{D439501A-BC38-2746-BF93-3F7CB7880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784" y="3573262"/>
            <a:ext cx="4578432" cy="325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203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a:extLst>
              <a:ext uri="{FF2B5EF4-FFF2-40B4-BE49-F238E27FC236}">
                <a16:creationId xmlns:a16="http://schemas.microsoft.com/office/drawing/2014/main" id="{5963EBC1-7CBE-5C4B-9658-0D699C33A1CC}"/>
              </a:ext>
            </a:extLst>
          </p:cNvPr>
          <p:cNvSpPr>
            <a:spLocks noGrp="1" noChangeArrowheads="1"/>
          </p:cNvSpPr>
          <p:nvPr>
            <p:ph type="title"/>
          </p:nvPr>
        </p:nvSpPr>
        <p:spPr>
          <a:xfrm>
            <a:off x="457200" y="609600"/>
            <a:ext cx="8229600" cy="1066800"/>
          </a:xfrm>
        </p:spPr>
        <p:txBody>
          <a:bodyPr>
            <a:normAutofit/>
          </a:bodyPr>
          <a:lstStyle/>
          <a:p>
            <a:r>
              <a:rPr lang="zh-CN" altLang="en-US" b="1" dirty="0">
                <a:solidFill>
                  <a:srgbClr val="438086"/>
                </a:solidFill>
                <a:latin typeface="+mj-ea"/>
              </a:rPr>
              <a:t>分类器</a:t>
            </a:r>
            <a:r>
              <a:rPr lang="en-US" altLang="zh-CN" b="1" dirty="0">
                <a:solidFill>
                  <a:srgbClr val="438086"/>
                </a:solidFill>
                <a:latin typeface="+mj-ea"/>
              </a:rPr>
              <a:t>Boosting</a:t>
            </a:r>
            <a:r>
              <a:rPr lang="zh-CN" altLang="en-US" b="1" dirty="0">
                <a:solidFill>
                  <a:srgbClr val="438086"/>
                </a:solidFill>
                <a:latin typeface="+mj-ea"/>
              </a:rPr>
              <a:t>思想</a:t>
            </a:r>
          </a:p>
        </p:txBody>
      </p:sp>
      <p:sp>
        <p:nvSpPr>
          <p:cNvPr id="94210" name="内容占位符 2">
            <a:extLst>
              <a:ext uri="{FF2B5EF4-FFF2-40B4-BE49-F238E27FC236}">
                <a16:creationId xmlns:a16="http://schemas.microsoft.com/office/drawing/2014/main" id="{D735FF1D-34AA-854C-A9AD-6525188A47B7}"/>
              </a:ext>
            </a:extLst>
          </p:cNvPr>
          <p:cNvSpPr>
            <a:spLocks noGrp="1" noChangeArrowheads="1"/>
          </p:cNvSpPr>
          <p:nvPr>
            <p:ph idx="1"/>
          </p:nvPr>
        </p:nvSpPr>
        <p:spPr>
          <a:xfrm>
            <a:off x="457200" y="1447800"/>
            <a:ext cx="8229600" cy="4810217"/>
          </a:xfrm>
        </p:spPr>
        <p:txBody>
          <a:bodyPr>
            <a:normAutofit fontScale="92500"/>
          </a:bodyPr>
          <a:lstStyle/>
          <a:p>
            <a:pPr marL="0" indent="0">
              <a:buFont typeface="Wingdings 2" pitchFamily="2" charset="2"/>
              <a:buNone/>
            </a:pPr>
            <a:endParaRPr lang="zh-CN" altLang="en-US" sz="2400" b="1" dirty="0">
              <a:latin typeface="+mn-ea"/>
            </a:endParaRPr>
          </a:p>
          <a:p>
            <a:pPr marL="0" indent="0">
              <a:buFont typeface="Wingdings 2" pitchFamily="2" charset="2"/>
              <a:buNone/>
            </a:pPr>
            <a:r>
              <a:rPr lang="zh-CN" altLang="en-US" sz="2400" dirty="0">
                <a:latin typeface="+mn-ea"/>
              </a:rPr>
              <a:t>推荐问题有时可以转化为模式分类问题去看待，我们将候选集合是否喝的推荐划分为几个不同的集合，然后通过设计分类器的方法去解决。</a:t>
            </a:r>
            <a:endParaRPr lang="en-US" altLang="zh-CN" sz="2400" dirty="0">
              <a:latin typeface="+mn-ea"/>
            </a:endParaRPr>
          </a:p>
          <a:p>
            <a:pPr marL="0" indent="0">
              <a:buFont typeface="Wingdings 2" pitchFamily="2" charset="2"/>
              <a:buNone/>
            </a:pPr>
            <a:endParaRPr lang="en-US" altLang="zh-CN" sz="2400" dirty="0">
              <a:latin typeface="+mn-ea"/>
            </a:endParaRPr>
          </a:p>
          <a:p>
            <a:pPr marL="0" indent="0">
              <a:buFont typeface="Wingdings 2" pitchFamily="2" charset="2"/>
              <a:buNone/>
            </a:pPr>
            <a:r>
              <a:rPr lang="zh-CN" altLang="en-US" sz="2400" dirty="0">
                <a:latin typeface="+mn-ea"/>
              </a:rPr>
              <a:t>这样一来我们就可以用到分类算法中的</a:t>
            </a:r>
            <a:r>
              <a:rPr lang="en-US" altLang="zh-CN" sz="2400" dirty="0">
                <a:latin typeface="+mn-ea"/>
              </a:rPr>
              <a:t>Boosting</a:t>
            </a:r>
            <a:r>
              <a:rPr lang="zh-CN" altLang="en-US" sz="2400" dirty="0">
                <a:latin typeface="+mn-ea"/>
              </a:rPr>
              <a:t>思想，即将若干个弱分类器，组合成一个强分类器的方法。</a:t>
            </a:r>
            <a:r>
              <a:rPr lang="en-US" altLang="zh-CN" sz="2400" dirty="0">
                <a:latin typeface="+mn-ea"/>
              </a:rPr>
              <a:t>Boosting</a:t>
            </a:r>
            <a:r>
              <a:rPr lang="zh-CN" altLang="en-US" sz="2400" dirty="0">
                <a:latin typeface="+mn-ea"/>
              </a:rPr>
              <a:t>的核心思想是每轮训练后对预测错误的样本赋予较大的权重，加入后续训练集合</a:t>
            </a:r>
            <a:endParaRPr lang="en-US" altLang="zh-CN" sz="2400" dirty="0">
              <a:latin typeface="+mn-ea"/>
            </a:endParaRPr>
          </a:p>
          <a:p>
            <a:pPr marL="0" indent="0">
              <a:buFont typeface="Wingdings 2" pitchFamily="2" charset="2"/>
              <a:buNone/>
            </a:pPr>
            <a:endParaRPr lang="en-US" altLang="zh-CN" sz="2400" dirty="0">
              <a:latin typeface="+mn-ea"/>
            </a:endParaRPr>
          </a:p>
          <a:p>
            <a:pPr marL="0" indent="0">
              <a:buFont typeface="Wingdings 2" pitchFamily="2" charset="2"/>
              <a:buNone/>
            </a:pPr>
            <a:r>
              <a:rPr lang="zh-CN" altLang="en-US" sz="2400" dirty="0">
                <a:latin typeface="+mn-ea"/>
              </a:rPr>
              <a:t>也就是让学习算法在后续的训练集那个对较难的判例进行强化学习，从而得到一个带权重的预测函数序列</a:t>
            </a:r>
            <a:r>
              <a:rPr lang="en-US" altLang="zh-CN" sz="2400" dirty="0">
                <a:latin typeface="+mn-ea"/>
              </a:rPr>
              <a:t>h</a:t>
            </a:r>
            <a:r>
              <a:rPr lang="zh-CN" altLang="en-US" sz="2400" dirty="0">
                <a:latin typeface="+mn-ea"/>
              </a:rPr>
              <a:t>，预测效果好的预测函数权重较大，反之较小。最终的预测函数</a:t>
            </a:r>
            <a:r>
              <a:rPr lang="en-US" altLang="zh-CN" sz="2400" dirty="0">
                <a:latin typeface="+mn-ea"/>
              </a:rPr>
              <a:t>H</a:t>
            </a:r>
            <a:r>
              <a:rPr lang="zh-CN" altLang="en-US" sz="2400" dirty="0">
                <a:latin typeface="+mn-ea"/>
              </a:rPr>
              <a:t>对分类问题采用有权重的投票方式，对回归问题采用加权平均的方法对新示例进行判别。</a:t>
            </a:r>
          </a:p>
        </p:txBody>
      </p:sp>
    </p:spTree>
    <p:extLst>
      <p:ext uri="{BB962C8B-B14F-4D97-AF65-F5344CB8AC3E}">
        <p14:creationId xmlns:p14="http://schemas.microsoft.com/office/powerpoint/2010/main" val="659138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1DDE574F-028A-5644-95B5-47D74629724B}"/>
              </a:ext>
            </a:extLst>
          </p:cNvPr>
          <p:cNvSpPr>
            <a:spLocks noGrp="1"/>
          </p:cNvSpPr>
          <p:nvPr>
            <p:ph type="title" idx="4294967295"/>
          </p:nvPr>
        </p:nvSpPr>
        <p:spPr>
          <a:xfrm>
            <a:off x="609600" y="457200"/>
            <a:ext cx="8229600" cy="1066800"/>
          </a:xfrm>
        </p:spPr>
        <p:txBody>
          <a:bodyPr>
            <a:normAutofit/>
          </a:bodyPr>
          <a:lstStyle/>
          <a:p>
            <a:r>
              <a:rPr lang="zh-CN" altLang="en-US" b="1" dirty="0">
                <a:solidFill>
                  <a:srgbClr val="438086"/>
                </a:solidFill>
                <a:latin typeface="+mj-ea"/>
              </a:rPr>
              <a:t>推荐系统的 </a:t>
            </a:r>
            <a:r>
              <a:rPr lang="en-US" altLang="zh-CN" b="1" dirty="0">
                <a:solidFill>
                  <a:srgbClr val="438086"/>
                </a:solidFill>
                <a:latin typeface="+mj-ea"/>
              </a:rPr>
              <a:t>lambda </a:t>
            </a:r>
            <a:r>
              <a:rPr lang="zh-CN" altLang="en-US" b="1" dirty="0">
                <a:solidFill>
                  <a:srgbClr val="438086"/>
                </a:solidFill>
                <a:latin typeface="+mj-ea"/>
              </a:rPr>
              <a:t>架构</a:t>
            </a:r>
          </a:p>
        </p:txBody>
      </p:sp>
      <p:pic>
        <p:nvPicPr>
          <p:cNvPr id="2" name="Picture 1">
            <a:extLst>
              <a:ext uri="{FF2B5EF4-FFF2-40B4-BE49-F238E27FC236}">
                <a16:creationId xmlns:a16="http://schemas.microsoft.com/office/drawing/2014/main" id="{08899B25-122B-0F42-87C7-D96B3E90C7C1}"/>
              </a:ext>
            </a:extLst>
          </p:cNvPr>
          <p:cNvPicPr>
            <a:picLocks noChangeAspect="1"/>
          </p:cNvPicPr>
          <p:nvPr/>
        </p:nvPicPr>
        <p:blipFill>
          <a:blip r:embed="rId2"/>
          <a:stretch>
            <a:fillRect/>
          </a:stretch>
        </p:blipFill>
        <p:spPr>
          <a:xfrm>
            <a:off x="1676400" y="1600200"/>
            <a:ext cx="6711950" cy="4923645"/>
          </a:xfrm>
          <a:prstGeom prst="rect">
            <a:avLst/>
          </a:prstGeom>
        </p:spPr>
      </p:pic>
    </p:spTree>
    <p:extLst>
      <p:ext uri="{BB962C8B-B14F-4D97-AF65-F5344CB8AC3E}">
        <p14:creationId xmlns:p14="http://schemas.microsoft.com/office/powerpoint/2010/main" val="2643219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1066800" y="876300"/>
            <a:ext cx="7086600" cy="1143000"/>
          </a:xfrm>
        </p:spPr>
        <p:txBody>
          <a:bodyPr>
            <a:normAutofit/>
          </a:bodyPr>
          <a:lstStyle/>
          <a:p>
            <a:r>
              <a:rPr lang="en-US" altLang="zh-CN" sz="4400" b="1" dirty="0">
                <a:solidFill>
                  <a:srgbClr val="0000FF"/>
                </a:solidFill>
                <a:latin typeface="Arial" charset="0"/>
                <a:ea typeface="Arial" charset="0"/>
                <a:cs typeface="Arial" charset="0"/>
              </a:rPr>
              <a:t>Coverage</a:t>
            </a:r>
          </a:p>
        </p:txBody>
      </p:sp>
      <p:sp>
        <p:nvSpPr>
          <p:cNvPr id="9218" name="Rectangle 3"/>
          <p:cNvSpPr>
            <a:spLocks noGrp="1" noChangeArrowheads="1"/>
          </p:cNvSpPr>
          <p:nvPr>
            <p:ph type="body" idx="1"/>
          </p:nvPr>
        </p:nvSpPr>
        <p:spPr>
          <a:xfrm>
            <a:off x="609600" y="1143000"/>
            <a:ext cx="8305800" cy="5486400"/>
          </a:xfrm>
        </p:spPr>
        <p:txBody>
          <a:bodyPr>
            <a:normAutofit/>
          </a:bodyPr>
          <a:lstStyle/>
          <a:p>
            <a:pPr>
              <a:spcBef>
                <a:spcPts val="1500"/>
              </a:spcBef>
            </a:pPr>
            <a:endParaRPr lang="zh-CN" altLang="en-US" sz="4000" dirty="0">
              <a:ea typeface="宋体" charset="-122"/>
            </a:endParaRPr>
          </a:p>
          <a:p>
            <a:pPr>
              <a:lnSpc>
                <a:spcPct val="150000"/>
              </a:lnSpc>
              <a:spcBef>
                <a:spcPts val="1500"/>
              </a:spcBef>
            </a:pPr>
            <a:r>
              <a:rPr lang="en-US" sz="3200" dirty="0"/>
              <a:t>Introduction</a:t>
            </a:r>
          </a:p>
          <a:p>
            <a:pPr>
              <a:lnSpc>
                <a:spcPct val="150000"/>
              </a:lnSpc>
              <a:spcBef>
                <a:spcPts val="1500"/>
              </a:spcBef>
            </a:pPr>
            <a:r>
              <a:rPr lang="en-US" sz="3200" dirty="0"/>
              <a:t>Collaborative filtering recommender</a:t>
            </a:r>
          </a:p>
          <a:p>
            <a:pPr>
              <a:lnSpc>
                <a:spcPct val="150000"/>
              </a:lnSpc>
              <a:spcBef>
                <a:spcPts val="1500"/>
              </a:spcBef>
            </a:pPr>
            <a:r>
              <a:rPr lang="en-US" sz="3200" dirty="0"/>
              <a:t>Content-based recommender</a:t>
            </a:r>
          </a:p>
          <a:p>
            <a:pPr>
              <a:lnSpc>
                <a:spcPct val="150000"/>
              </a:lnSpc>
              <a:spcBef>
                <a:spcPts val="1500"/>
              </a:spcBef>
            </a:pPr>
            <a:r>
              <a:rPr lang="en-US" sz="3200" dirty="0"/>
              <a:t>Hybrid recommender</a:t>
            </a:r>
            <a:endParaRPr lang="en-US" altLang="zh-CN" sz="3200" dirty="0">
              <a:ea typeface="宋体" charset="-122"/>
            </a:endParaRPr>
          </a:p>
          <a:p>
            <a:pPr>
              <a:lnSpc>
                <a:spcPct val="150000"/>
              </a:lnSpc>
              <a:spcBef>
                <a:spcPts val="1500"/>
              </a:spcBef>
            </a:pPr>
            <a:r>
              <a:rPr lang="en-US" sz="3200" dirty="0">
                <a:solidFill>
                  <a:srgbClr val="C00000"/>
                </a:solidFill>
              </a:rPr>
              <a:t>Applications</a:t>
            </a:r>
          </a:p>
        </p:txBody>
      </p:sp>
    </p:spTree>
    <p:extLst>
      <p:ext uri="{BB962C8B-B14F-4D97-AF65-F5344CB8AC3E}">
        <p14:creationId xmlns:p14="http://schemas.microsoft.com/office/powerpoint/2010/main" val="2265377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3">
            <a:extLst>
              <a:ext uri="{FF2B5EF4-FFF2-40B4-BE49-F238E27FC236}">
                <a16:creationId xmlns:a16="http://schemas.microsoft.com/office/drawing/2014/main" id="{99D6210C-336A-B243-BFFA-C05B985AAAD6}"/>
              </a:ext>
            </a:extLst>
          </p:cNvPr>
          <p:cNvSpPr>
            <a:spLocks noGrp="1"/>
          </p:cNvSpPr>
          <p:nvPr>
            <p:ph type="title"/>
          </p:nvPr>
        </p:nvSpPr>
        <p:spPr>
          <a:xfrm>
            <a:off x="485324" y="738627"/>
            <a:ext cx="8229600" cy="1066800"/>
          </a:xfrm>
        </p:spPr>
        <p:txBody>
          <a:bodyPr/>
          <a:lstStyle/>
          <a:p>
            <a:pPr eaLnBrk="1" hangingPunct="1"/>
            <a:r>
              <a:rPr lang="en-US" altLang="en-US" b="1" dirty="0">
                <a:solidFill>
                  <a:srgbClr val="438086"/>
                </a:solidFill>
                <a:latin typeface="+mn-lt"/>
              </a:rPr>
              <a:t>Age of Recommendation</a:t>
            </a:r>
          </a:p>
        </p:txBody>
      </p:sp>
      <p:grpSp>
        <p:nvGrpSpPr>
          <p:cNvPr id="19458" name="Group 5">
            <a:extLst>
              <a:ext uri="{FF2B5EF4-FFF2-40B4-BE49-F238E27FC236}">
                <a16:creationId xmlns:a16="http://schemas.microsoft.com/office/drawing/2014/main" id="{4848BD6D-F3A3-8448-9A5D-265A9715F3EE}"/>
              </a:ext>
            </a:extLst>
          </p:cNvPr>
          <p:cNvGrpSpPr>
            <a:grpSpLocks/>
          </p:cNvGrpSpPr>
          <p:nvPr/>
        </p:nvGrpSpPr>
        <p:grpSpPr bwMode="auto">
          <a:xfrm>
            <a:off x="104723" y="1897062"/>
            <a:ext cx="5956300" cy="5376863"/>
            <a:chOff x="1676400" y="1295400"/>
            <a:chExt cx="5956906" cy="5376126"/>
          </a:xfrm>
        </p:grpSpPr>
        <p:pic>
          <p:nvPicPr>
            <p:cNvPr id="19464" name="Picture 2" descr="showcase2.jpg">
              <a:extLst>
                <a:ext uri="{FF2B5EF4-FFF2-40B4-BE49-F238E27FC236}">
                  <a16:creationId xmlns:a16="http://schemas.microsoft.com/office/drawing/2014/main" id="{085B7C62-687F-1045-851D-4F96B09664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95400"/>
              <a:ext cx="571500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Isosceles Triangle 3">
              <a:extLst>
                <a:ext uri="{FF2B5EF4-FFF2-40B4-BE49-F238E27FC236}">
                  <a16:creationId xmlns:a16="http://schemas.microsoft.com/office/drawing/2014/main" id="{1CB4DCDB-4C2F-F84D-96AF-951E5FF5B950}"/>
                </a:ext>
              </a:extLst>
            </p:cNvPr>
            <p:cNvSpPr/>
            <p:nvPr/>
          </p:nvSpPr>
          <p:spPr bwMode="auto">
            <a:xfrm rot="1942812">
              <a:off x="6572748" y="4868373"/>
              <a:ext cx="1060558" cy="1803153"/>
            </a:xfrm>
            <a:prstGeom prst="triangle">
              <a:avLst/>
            </a:prstGeom>
            <a:solidFill>
              <a:schemeClr val="bg1"/>
            </a:solidFill>
            <a:ln w="12700" cap="sq" algn="ctr">
              <a:noFill/>
              <a:miter lim="800000"/>
              <a:headEnd/>
              <a:tailEnd/>
            </a:ln>
            <a:effectLst/>
          </p:spPr>
          <p:txBody>
            <a:bodyPr wrap="none" anchor="ctr"/>
            <a:lstStyle/>
            <a:p>
              <a:pPr algn="ctr">
                <a:defRPr/>
              </a:pPr>
              <a:endParaRPr lang="en-US" sz="1600" dirty="0">
                <a:solidFill>
                  <a:schemeClr val="bg1"/>
                </a:solidFill>
                <a:latin typeface="+mn-lt"/>
                <a:ea typeface="ＭＳ Ｐゴシック" charset="0"/>
                <a:cs typeface="Arial" charset="0"/>
              </a:endParaRPr>
            </a:p>
          </p:txBody>
        </p:sp>
      </p:grpSp>
      <p:sp>
        <p:nvSpPr>
          <p:cNvPr id="19459" name="TextBox 6">
            <a:extLst>
              <a:ext uri="{FF2B5EF4-FFF2-40B4-BE49-F238E27FC236}">
                <a16:creationId xmlns:a16="http://schemas.microsoft.com/office/drawing/2014/main" id="{75C720B1-69A3-5D4A-8774-5F1B25BE8185}"/>
              </a:ext>
            </a:extLst>
          </p:cNvPr>
          <p:cNvSpPr txBox="1">
            <a:spLocks noChangeArrowheads="1"/>
          </p:cNvSpPr>
          <p:nvPr/>
        </p:nvSpPr>
        <p:spPr bwMode="auto">
          <a:xfrm>
            <a:off x="6400800" y="2133600"/>
            <a:ext cx="2743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u="sng" dirty="0"/>
              <a:t>Search: </a:t>
            </a:r>
          </a:p>
          <a:p>
            <a:endParaRPr lang="en-US" altLang="en-US" dirty="0"/>
          </a:p>
          <a:p>
            <a:r>
              <a:rPr lang="en-US" altLang="en-US" dirty="0"/>
              <a:t>User          Items</a:t>
            </a:r>
          </a:p>
          <a:p>
            <a:endParaRPr lang="en-US" altLang="en-US" dirty="0"/>
          </a:p>
          <a:p>
            <a:r>
              <a:rPr lang="en-US" altLang="en-US" u="sng" dirty="0"/>
              <a:t>Recommend:</a:t>
            </a:r>
          </a:p>
          <a:p>
            <a:endParaRPr lang="en-US" altLang="en-US" dirty="0"/>
          </a:p>
          <a:p>
            <a:r>
              <a:rPr lang="en-US" altLang="en-US" dirty="0"/>
              <a:t>Items          User</a:t>
            </a:r>
          </a:p>
        </p:txBody>
      </p:sp>
      <p:sp>
        <p:nvSpPr>
          <p:cNvPr id="8" name="Right Arrow 7">
            <a:extLst>
              <a:ext uri="{FF2B5EF4-FFF2-40B4-BE49-F238E27FC236}">
                <a16:creationId xmlns:a16="http://schemas.microsoft.com/office/drawing/2014/main" id="{036B2F5A-B19A-DD46-93A5-2EE03F0152BA}"/>
              </a:ext>
            </a:extLst>
          </p:cNvPr>
          <p:cNvSpPr/>
          <p:nvPr/>
        </p:nvSpPr>
        <p:spPr bwMode="auto">
          <a:xfrm>
            <a:off x="7315200" y="2868613"/>
            <a:ext cx="533400" cy="484187"/>
          </a:xfrm>
          <a:prstGeom prst="rightArrow">
            <a:avLst/>
          </a:prstGeom>
          <a:solidFill>
            <a:schemeClr val="bg1">
              <a:lumMod val="50000"/>
            </a:schemeClr>
          </a:solidFill>
          <a:ln w="12700" cap="sq" algn="ctr">
            <a:noFill/>
            <a:miter lim="800000"/>
            <a:headEnd/>
            <a:tailEnd/>
          </a:ln>
          <a:effectLst/>
        </p:spPr>
        <p:txBody>
          <a:bodyPr wrap="none" anchor="ctr"/>
          <a:lstStyle/>
          <a:p>
            <a:pPr algn="ctr">
              <a:defRPr/>
            </a:pPr>
            <a:endParaRPr lang="en-US" sz="1600" dirty="0">
              <a:solidFill>
                <a:schemeClr val="bg1"/>
              </a:solidFill>
              <a:latin typeface="+mn-lt"/>
              <a:ea typeface="ＭＳ Ｐゴシック" charset="0"/>
              <a:cs typeface="Arial" charset="0"/>
            </a:endParaRPr>
          </a:p>
        </p:txBody>
      </p:sp>
      <p:sp>
        <p:nvSpPr>
          <p:cNvPr id="11" name="Right Arrow 10">
            <a:extLst>
              <a:ext uri="{FF2B5EF4-FFF2-40B4-BE49-F238E27FC236}">
                <a16:creationId xmlns:a16="http://schemas.microsoft.com/office/drawing/2014/main" id="{01A7F853-9338-4E48-81E3-DDDA84D1F56A}"/>
              </a:ext>
            </a:extLst>
          </p:cNvPr>
          <p:cNvSpPr/>
          <p:nvPr/>
        </p:nvSpPr>
        <p:spPr bwMode="auto">
          <a:xfrm>
            <a:off x="7391400" y="4343400"/>
            <a:ext cx="533400" cy="484188"/>
          </a:xfrm>
          <a:prstGeom prst="rightArrow">
            <a:avLst/>
          </a:prstGeom>
          <a:solidFill>
            <a:schemeClr val="bg1">
              <a:lumMod val="50000"/>
            </a:schemeClr>
          </a:solidFill>
          <a:ln w="12700" cap="sq" algn="ctr">
            <a:noFill/>
            <a:miter lim="800000"/>
            <a:headEnd/>
            <a:tailEnd/>
          </a:ln>
          <a:effectLst/>
        </p:spPr>
        <p:txBody>
          <a:bodyPr wrap="none" anchor="ctr"/>
          <a:lstStyle/>
          <a:p>
            <a:pPr algn="ctr">
              <a:defRPr/>
            </a:pPr>
            <a:endParaRPr lang="en-US" sz="1600" dirty="0">
              <a:solidFill>
                <a:schemeClr val="bg1"/>
              </a:solidFill>
              <a:latin typeface="+mn-lt"/>
              <a:ea typeface="ＭＳ Ｐゴシック" charset="0"/>
              <a:cs typeface="Arial" charset="0"/>
            </a:endParaRPr>
          </a:p>
        </p:txBody>
      </p:sp>
      <p:sp>
        <p:nvSpPr>
          <p:cNvPr id="19462" name="Slide Number Placeholder 1">
            <a:extLst>
              <a:ext uri="{FF2B5EF4-FFF2-40B4-BE49-F238E27FC236}">
                <a16:creationId xmlns:a16="http://schemas.microsoft.com/office/drawing/2014/main" id="{7726837E-7779-3E4D-95FF-2435507F0910}"/>
              </a:ext>
            </a:extLst>
          </p:cNvPr>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0B7CE6F-03C5-4646-ACCD-9B2999EFF900}" type="slidenum">
              <a:rPr lang="en-US" altLang="en-US" sz="1800">
                <a:solidFill>
                  <a:schemeClr val="bg1"/>
                </a:solidFill>
                <a:latin typeface="Helvetica" pitchFamily="2" charset="0"/>
              </a:rPr>
              <a:pPr/>
              <a:t>6</a:t>
            </a:fld>
            <a:endParaRPr lang="en-US" altLang="en-US" sz="1800">
              <a:solidFill>
                <a:schemeClr val="bg1"/>
              </a:solidFill>
              <a:latin typeface="Helvetica" pitchFamily="2" charset="0"/>
            </a:endParaRPr>
          </a:p>
        </p:txBody>
      </p:sp>
    </p:spTree>
    <p:extLst>
      <p:ext uri="{BB962C8B-B14F-4D97-AF65-F5344CB8AC3E}">
        <p14:creationId xmlns:p14="http://schemas.microsoft.com/office/powerpoint/2010/main" val="2454260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577850" y="579437"/>
            <a:ext cx="8229600" cy="1066800"/>
          </a:xfrm>
        </p:spPr>
        <p:txBody>
          <a:bodyPr>
            <a:normAutofit/>
          </a:bodyPr>
          <a:lstStyle/>
          <a:p>
            <a:r>
              <a:rPr lang="ja-JP" altLang="en-US" b="1">
                <a:solidFill>
                  <a:srgbClr val="438086"/>
                </a:solidFill>
                <a:latin typeface="+mj-ea"/>
              </a:rPr>
              <a:t>社交推荐</a:t>
            </a:r>
            <a:endParaRPr lang="en-US" altLang="en-US" b="1" dirty="0">
              <a:solidFill>
                <a:srgbClr val="438086"/>
              </a:solidFill>
              <a:latin typeface="+mj-ea"/>
            </a:endParaRPr>
          </a:p>
        </p:txBody>
      </p:sp>
      <p:sp>
        <p:nvSpPr>
          <p:cNvPr id="3" name="Rectangle 5">
            <a:extLst>
              <a:ext uri="{FF2B5EF4-FFF2-40B4-BE49-F238E27FC236}">
                <a16:creationId xmlns:a16="http://schemas.microsoft.com/office/drawing/2014/main" id="{499E0452-D024-E84A-91E8-3A570D6C4C9D}"/>
              </a:ext>
            </a:extLst>
          </p:cNvPr>
          <p:cNvSpPr>
            <a:spLocks noChangeArrowheads="1"/>
          </p:cNvSpPr>
          <p:nvPr/>
        </p:nvSpPr>
        <p:spPr bwMode="auto">
          <a:xfrm>
            <a:off x="1294606" y="3620823"/>
            <a:ext cx="6554787" cy="400050"/>
          </a:xfrm>
          <a:prstGeom prst="rect">
            <a:avLst/>
          </a:prstGeom>
          <a:solidFill>
            <a:schemeClr val="accent2"/>
          </a:solidFill>
          <a:ln w="9525" algn="ctr">
            <a:noFill/>
            <a:miter lim="800000"/>
            <a:headEnd/>
            <a:tailEnd/>
          </a:ln>
          <a:effectLst/>
          <a:extLst/>
        </p:spPr>
        <p:txBody>
          <a:bodyPr>
            <a:spAutoFit/>
          </a:bodyPr>
          <a:lstStyle/>
          <a:p>
            <a:pPr algn="ctr" fontAlgn="auto">
              <a:spcBef>
                <a:spcPts val="0"/>
              </a:spcBef>
              <a:spcAft>
                <a:spcPts val="0"/>
              </a:spcAft>
              <a:defRPr/>
            </a:pPr>
            <a:r>
              <a:rPr kumimoji="0" lang="zh-CN" altLang="en-US" sz="2000" b="1" dirty="0">
                <a:solidFill>
                  <a:schemeClr val="bg1"/>
                </a:solidFill>
                <a:latin typeface="微軟正黑體" pitchFamily="34" charset="-120"/>
                <a:ea typeface="微軟正黑體" pitchFamily="34" charset="-120"/>
                <a:cs typeface="Times New Roman" pitchFamily="18" charset="0"/>
              </a:rPr>
              <a:t>用户的</a:t>
            </a:r>
            <a:r>
              <a:rPr kumimoji="0" lang="en-US" altLang="zh-CN" sz="2000" b="1" dirty="0">
                <a:solidFill>
                  <a:schemeClr val="bg1"/>
                </a:solidFill>
                <a:latin typeface="微軟正黑體" pitchFamily="34" charset="-120"/>
                <a:ea typeface="微軟正黑體" pitchFamily="34" charset="-120"/>
                <a:cs typeface="Times New Roman" pitchFamily="18" charset="0"/>
              </a:rPr>
              <a:t>xy</a:t>
            </a:r>
            <a:r>
              <a:rPr kumimoji="0" lang="zh-CN" altLang="en-US" sz="2000" b="1" dirty="0">
                <a:solidFill>
                  <a:schemeClr val="bg1"/>
                </a:solidFill>
                <a:latin typeface="微軟正黑體" pitchFamily="34" charset="-120"/>
                <a:ea typeface="微軟正黑體" pitchFamily="34" charset="-120"/>
                <a:cs typeface="Times New Roman" pitchFamily="18" charset="0"/>
              </a:rPr>
              <a:t>兴趣比较</a:t>
            </a:r>
            <a:endParaRPr kumimoji="0" lang="zh-TW" altLang="en-US" sz="2000" b="1" dirty="0">
              <a:solidFill>
                <a:schemeClr val="bg1"/>
              </a:solidFill>
              <a:latin typeface="微軟正黑體" pitchFamily="34" charset="-120"/>
              <a:ea typeface="微軟正黑體" pitchFamily="34" charset="-120"/>
              <a:cs typeface="Times New Roman" pitchFamily="18" charset="0"/>
            </a:endParaRPr>
          </a:p>
        </p:txBody>
      </p:sp>
      <p:graphicFrame>
        <p:nvGraphicFramePr>
          <p:cNvPr id="5" name="表格 15">
            <a:extLst>
              <a:ext uri="{FF2B5EF4-FFF2-40B4-BE49-F238E27FC236}">
                <a16:creationId xmlns:a16="http://schemas.microsoft.com/office/drawing/2014/main" id="{EB6FBA17-EE87-6946-A093-6BB8FC0820F7}"/>
              </a:ext>
            </a:extLst>
          </p:cNvPr>
          <p:cNvGraphicFramePr>
            <a:graphicFrameLocks noGrp="1"/>
          </p:cNvGraphicFramePr>
          <p:nvPr>
            <p:extLst>
              <p:ext uri="{D42A27DB-BD31-4B8C-83A1-F6EECF244321}">
                <p14:modId xmlns:p14="http://schemas.microsoft.com/office/powerpoint/2010/main" val="2228378888"/>
              </p:ext>
            </p:extLst>
          </p:nvPr>
        </p:nvGraphicFramePr>
        <p:xfrm>
          <a:off x="571932" y="4343400"/>
          <a:ext cx="8208962" cy="2096029"/>
        </p:xfrm>
        <a:graphic>
          <a:graphicData uri="http://schemas.openxmlformats.org/drawingml/2006/table">
            <a:tbl>
              <a:tblPr/>
              <a:tblGrid>
                <a:gridCol w="1440169">
                  <a:extLst>
                    <a:ext uri="{9D8B030D-6E8A-4147-A177-3AD203B41FA5}">
                      <a16:colId xmlns:a16="http://schemas.microsoft.com/office/drawing/2014/main" val="20000"/>
                    </a:ext>
                  </a:extLst>
                </a:gridCol>
                <a:gridCol w="1728203">
                  <a:extLst>
                    <a:ext uri="{9D8B030D-6E8A-4147-A177-3AD203B41FA5}">
                      <a16:colId xmlns:a16="http://schemas.microsoft.com/office/drawing/2014/main" val="20001"/>
                    </a:ext>
                  </a:extLst>
                </a:gridCol>
                <a:gridCol w="1872219">
                  <a:extLst>
                    <a:ext uri="{9D8B030D-6E8A-4147-A177-3AD203B41FA5}">
                      <a16:colId xmlns:a16="http://schemas.microsoft.com/office/drawing/2014/main" val="20002"/>
                    </a:ext>
                  </a:extLst>
                </a:gridCol>
                <a:gridCol w="3168371">
                  <a:extLst>
                    <a:ext uri="{9D8B030D-6E8A-4147-A177-3AD203B41FA5}">
                      <a16:colId xmlns:a16="http://schemas.microsoft.com/office/drawing/2014/main" val="20003"/>
                    </a:ext>
                  </a:extLst>
                </a:gridCol>
              </a:tblGrid>
              <a:tr h="360098">
                <a:tc>
                  <a:txBody>
                    <a:bodyPr/>
                    <a:lstStyle/>
                    <a:p>
                      <a:pPr algn="ctr">
                        <a:spcAft>
                          <a:spcPts val="0"/>
                        </a:spcAft>
                      </a:pPr>
                      <a:r>
                        <a:rPr kumimoji="0" lang="en-US" altLang="zh-TW" sz="1400" kern="1200" dirty="0">
                          <a:solidFill>
                            <a:schemeClr val="tx1"/>
                          </a:solidFill>
                          <a:latin typeface="+mn-ea"/>
                          <a:ea typeface="+mn-ea"/>
                          <a:cs typeface="+mn-cs"/>
                        </a:rPr>
                        <a:t>Interest </a:t>
                      </a:r>
                      <a:endParaRPr kumimoji="0" lang="zh-TW" altLang="zh-TW" sz="14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400" kern="1200" dirty="0">
                          <a:solidFill>
                            <a:schemeClr val="tx1"/>
                          </a:solidFill>
                          <a:latin typeface="+mn-ea"/>
                          <a:ea typeface="+mn-ea"/>
                          <a:cs typeface="+mn-cs"/>
                        </a:rPr>
                        <a:t>User’s x interest </a:t>
                      </a:r>
                      <a:endParaRPr kumimoji="0" lang="zh-TW" altLang="zh-TW" sz="14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400" kern="1200" dirty="0">
                          <a:solidFill>
                            <a:schemeClr val="tx1"/>
                          </a:solidFill>
                          <a:latin typeface="+mn-ea"/>
                          <a:ea typeface="+mn-ea"/>
                          <a:cs typeface="+mn-cs"/>
                        </a:rPr>
                        <a:t>User’s y interests </a:t>
                      </a:r>
                      <a:endParaRPr kumimoji="0" lang="zh-TW" altLang="zh-TW" sz="14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400" kern="1200" dirty="0">
                          <a:solidFill>
                            <a:schemeClr val="tx1"/>
                          </a:solidFill>
                          <a:latin typeface="+mn-ea"/>
                          <a:ea typeface="+mn-ea"/>
                          <a:cs typeface="+mn-cs"/>
                        </a:rPr>
                        <a:t>Common Interests for both x and y </a:t>
                      </a:r>
                      <a:endParaRPr kumimoji="0" lang="zh-TW" altLang="zh-TW" sz="14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5539">
                <a:tc>
                  <a:txBody>
                    <a:bodyPr/>
                    <a:lstStyle/>
                    <a:p>
                      <a:pPr algn="ctr">
                        <a:spcAft>
                          <a:spcPts val="0"/>
                        </a:spcAft>
                      </a:pPr>
                      <a:r>
                        <a:rPr kumimoji="0" lang="en-US" altLang="zh-TW" sz="1400" kern="1200" dirty="0">
                          <a:solidFill>
                            <a:schemeClr val="tx1"/>
                          </a:solidFill>
                          <a:latin typeface="+mn-ea"/>
                          <a:ea typeface="+mn-ea"/>
                          <a:cs typeface="+mn-cs"/>
                        </a:rPr>
                        <a:t>Sailing</a:t>
                      </a:r>
                      <a:r>
                        <a:rPr kumimoji="0" lang="zh-TW" altLang="en-US" sz="1400" kern="1200" dirty="0">
                          <a:solidFill>
                            <a:schemeClr val="tx1"/>
                          </a:solidFill>
                          <a:latin typeface="+mn-ea"/>
                          <a:ea typeface="+mn-ea"/>
                          <a:cs typeface="+mn-cs"/>
                        </a:rPr>
                        <a:t>帆船</a:t>
                      </a:r>
                      <a:endParaRPr kumimoji="0" lang="zh-TW" altLang="zh-TW" sz="14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360098">
                <a:tc>
                  <a:txBody>
                    <a:bodyPr/>
                    <a:lstStyle/>
                    <a:p>
                      <a:pPr algn="ctr">
                        <a:spcAft>
                          <a:spcPts val="0"/>
                        </a:spcAft>
                      </a:pPr>
                      <a:r>
                        <a:rPr kumimoji="0" lang="en-US" altLang="zh-TW" sz="1400" kern="1200" dirty="0">
                          <a:solidFill>
                            <a:schemeClr val="tx1"/>
                          </a:solidFill>
                          <a:latin typeface="+mn-ea"/>
                          <a:ea typeface="+mn-ea"/>
                          <a:cs typeface="+mn-cs"/>
                        </a:rPr>
                        <a:t>Surfing</a:t>
                      </a:r>
                      <a:r>
                        <a:rPr kumimoji="0" lang="zh-TW" altLang="en-US" sz="1400" kern="1200" dirty="0">
                          <a:solidFill>
                            <a:schemeClr val="tx1"/>
                          </a:solidFill>
                          <a:latin typeface="+mn-ea"/>
                          <a:ea typeface="+mn-ea"/>
                          <a:cs typeface="+mn-cs"/>
                        </a:rPr>
                        <a:t>冲浪</a:t>
                      </a:r>
                      <a:endParaRPr kumimoji="0" lang="zh-TW" altLang="zh-TW" sz="14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360098">
                <a:tc>
                  <a:txBody>
                    <a:bodyPr/>
                    <a:lstStyle/>
                    <a:p>
                      <a:pPr algn="ctr">
                        <a:spcAft>
                          <a:spcPts val="0"/>
                        </a:spcAft>
                      </a:pPr>
                      <a:r>
                        <a:rPr kumimoji="0" lang="en-US" altLang="zh-TW" sz="1400" kern="1200" dirty="0">
                          <a:solidFill>
                            <a:schemeClr val="tx1"/>
                          </a:solidFill>
                          <a:latin typeface="+mn-ea"/>
                          <a:ea typeface="+mn-ea"/>
                          <a:cs typeface="+mn-cs"/>
                        </a:rPr>
                        <a:t>Skiing</a:t>
                      </a:r>
                      <a:r>
                        <a:rPr kumimoji="0" lang="zh-TW" altLang="en-US" sz="1400" kern="1200" dirty="0">
                          <a:solidFill>
                            <a:schemeClr val="tx1"/>
                          </a:solidFill>
                          <a:latin typeface="+mn-ea"/>
                          <a:ea typeface="+mn-ea"/>
                          <a:cs typeface="+mn-cs"/>
                        </a:rPr>
                        <a:t>滑雪</a:t>
                      </a:r>
                      <a:endParaRPr kumimoji="0" lang="zh-TW" altLang="zh-TW" sz="14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0098">
                <a:tc>
                  <a:txBody>
                    <a:bodyPr/>
                    <a:lstStyle/>
                    <a:p>
                      <a:pPr algn="ctr">
                        <a:spcAft>
                          <a:spcPts val="0"/>
                        </a:spcAft>
                      </a:pPr>
                      <a:r>
                        <a:rPr kumimoji="0" lang="en-US" altLang="zh-TW" sz="1400" kern="1200" dirty="0">
                          <a:solidFill>
                            <a:schemeClr val="tx1"/>
                          </a:solidFill>
                          <a:latin typeface="+mn-ea"/>
                          <a:ea typeface="+mn-ea"/>
                          <a:cs typeface="+mn-cs"/>
                        </a:rPr>
                        <a:t>Diving</a:t>
                      </a:r>
                      <a:r>
                        <a:rPr kumimoji="0" lang="zh-TW" altLang="en-US" sz="1400" kern="1200" dirty="0">
                          <a:solidFill>
                            <a:schemeClr val="tx1"/>
                          </a:solidFill>
                          <a:latin typeface="+mn-ea"/>
                          <a:ea typeface="+mn-ea"/>
                          <a:cs typeface="+mn-cs"/>
                        </a:rPr>
                        <a:t>跳水</a:t>
                      </a:r>
                      <a:endParaRPr kumimoji="0" lang="zh-TW" altLang="zh-TW" sz="14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360098">
                <a:tc>
                  <a:txBody>
                    <a:bodyPr/>
                    <a:lstStyle/>
                    <a:p>
                      <a:pPr algn="ctr">
                        <a:spcAft>
                          <a:spcPts val="0"/>
                        </a:spcAft>
                      </a:pPr>
                      <a:r>
                        <a:rPr kumimoji="0" lang="en-US" altLang="zh-TW" sz="1400" kern="1200" dirty="0">
                          <a:solidFill>
                            <a:schemeClr val="tx1"/>
                          </a:solidFill>
                          <a:latin typeface="+mn-ea"/>
                          <a:ea typeface="+mn-ea"/>
                          <a:cs typeface="+mn-cs"/>
                        </a:rPr>
                        <a:t>Tennis</a:t>
                      </a:r>
                      <a:r>
                        <a:rPr kumimoji="0" lang="zh-TW" altLang="en-US" sz="1400" kern="1200" dirty="0">
                          <a:solidFill>
                            <a:schemeClr val="tx1"/>
                          </a:solidFill>
                          <a:latin typeface="+mn-ea"/>
                          <a:ea typeface="+mn-ea"/>
                          <a:cs typeface="+mn-cs"/>
                        </a:rPr>
                        <a:t>网球</a:t>
                      </a:r>
                      <a:endParaRPr kumimoji="0" lang="zh-TW" altLang="zh-TW" sz="14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zh-TW" sz="1600" kern="1200" dirty="0">
                          <a:solidFill>
                            <a:schemeClr val="tx1"/>
                          </a:solidFill>
                          <a:latin typeface="+mn-ea"/>
                          <a:ea typeface="+mn-ea"/>
                          <a:cs typeface="+mn-cs"/>
                        </a:rPr>
                        <a:t>+</a:t>
                      </a:r>
                      <a:endParaRPr kumimoji="0" lang="zh-TW" altLang="zh-TW" sz="1600" kern="1200" dirty="0">
                        <a:solidFill>
                          <a:schemeClr val="tx1"/>
                        </a:solidFill>
                        <a:latin typeface="+mn-ea"/>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橢圓 16">
            <a:extLst>
              <a:ext uri="{FF2B5EF4-FFF2-40B4-BE49-F238E27FC236}">
                <a16:creationId xmlns:a16="http://schemas.microsoft.com/office/drawing/2014/main" id="{89DB9E8A-C367-054F-929C-93275B888293}"/>
              </a:ext>
            </a:extLst>
          </p:cNvPr>
          <p:cNvSpPr/>
          <p:nvPr/>
        </p:nvSpPr>
        <p:spPr>
          <a:xfrm>
            <a:off x="3851275" y="6021388"/>
            <a:ext cx="3744913" cy="288925"/>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橢圓 17">
            <a:extLst>
              <a:ext uri="{FF2B5EF4-FFF2-40B4-BE49-F238E27FC236}">
                <a16:creationId xmlns:a16="http://schemas.microsoft.com/office/drawing/2014/main" id="{A4D0CBF7-88B2-984F-8D23-EE11A700EF21}"/>
              </a:ext>
            </a:extLst>
          </p:cNvPr>
          <p:cNvSpPr/>
          <p:nvPr/>
        </p:nvSpPr>
        <p:spPr>
          <a:xfrm>
            <a:off x="3779838" y="5300663"/>
            <a:ext cx="3744912" cy="288925"/>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8" name="矩形 19">
            <a:extLst>
              <a:ext uri="{FF2B5EF4-FFF2-40B4-BE49-F238E27FC236}">
                <a16:creationId xmlns:a16="http://schemas.microsoft.com/office/drawing/2014/main" id="{C0BD00E8-CFDC-B04D-ADB1-70C2921FB07B}"/>
              </a:ext>
            </a:extLst>
          </p:cNvPr>
          <p:cNvSpPr/>
          <p:nvPr/>
        </p:nvSpPr>
        <p:spPr>
          <a:xfrm>
            <a:off x="250825" y="1628775"/>
            <a:ext cx="8642350" cy="1800225"/>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ctr"/>
          <a:lstStyle>
            <a:lvl1pPr marL="285750" indent="-285750"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buFont typeface="Arial" panose="020B0604020202020204" pitchFamily="34" charset="0"/>
              <a:buChar char="•"/>
            </a:pPr>
            <a:r>
              <a:rPr kumimoji="0" lang="zh-CN" altLang="en-US" dirty="0">
                <a:latin typeface="+mn-ea"/>
                <a:ea typeface="+mn-ea"/>
                <a:cs typeface="Times New Roman" panose="02020603050405020304" pitchFamily="18" charset="0"/>
              </a:rPr>
              <a:t>在用户个人资料中，下面三个元素需要应用层次结构才能计算直接相似度函数。</a:t>
            </a:r>
            <a:endParaRPr kumimoji="0" lang="en-US" altLang="zh-CN" dirty="0">
              <a:latin typeface="+mn-ea"/>
              <a:ea typeface="+mn-ea"/>
              <a:cs typeface="Times New Roman" panose="02020603050405020304" pitchFamily="18" charset="0"/>
            </a:endParaRPr>
          </a:p>
          <a:p>
            <a:pPr eaLnBrk="1" hangingPunct="1">
              <a:buFont typeface="Arial" panose="020B0604020202020204" pitchFamily="34" charset="0"/>
              <a:buChar char="•"/>
            </a:pPr>
            <a:r>
              <a:rPr kumimoji="0" lang="zh-TW" altLang="en-US" dirty="0">
                <a:latin typeface="+mn-ea"/>
                <a:ea typeface="+mn-ea"/>
                <a:cs typeface="Times New Roman" panose="02020603050405020304" pitchFamily="18" charset="0"/>
              </a:rPr>
              <a:t>为了计算的直接相似的函数，在用户配置</a:t>
            </a:r>
            <a:r>
              <a:rPr kumimoji="0" lang="zh-CN" altLang="en-US" dirty="0">
                <a:latin typeface="+mn-ea"/>
                <a:ea typeface="+mn-ea"/>
                <a:cs typeface="Times New Roman" panose="02020603050405020304" pitchFamily="18" charset="0"/>
              </a:rPr>
              <a:t>中下面</a:t>
            </a:r>
            <a:r>
              <a:rPr kumimoji="0" lang="zh-TW" altLang="en-US" dirty="0">
                <a:latin typeface="+mn-ea"/>
                <a:ea typeface="+mn-ea"/>
                <a:cs typeface="Times New Roman" panose="02020603050405020304" pitchFamily="18" charset="0"/>
              </a:rPr>
              <a:t>三个要素要求采用层级结构。</a:t>
            </a:r>
          </a:p>
          <a:p>
            <a:pPr eaLnBrk="1" hangingPunct="1">
              <a:buFont typeface="Arial" panose="020B0604020202020204" pitchFamily="34" charset="0"/>
              <a:buChar char="•"/>
            </a:pPr>
            <a:r>
              <a:rPr kumimoji="0" lang="en-US" altLang="zh-TW" b="1" dirty="0">
                <a:latin typeface="+mn-ea"/>
                <a:ea typeface="+mn-ea"/>
                <a:cs typeface="Times New Roman" panose="02020603050405020304" pitchFamily="18" charset="0"/>
              </a:rPr>
              <a:t>1.Location attributes </a:t>
            </a:r>
            <a:r>
              <a:rPr kumimoji="0" lang="zh-TW" altLang="en-US" b="1" dirty="0">
                <a:latin typeface="+mn-ea"/>
                <a:ea typeface="+mn-ea"/>
                <a:cs typeface="Times New Roman" panose="02020603050405020304" pitchFamily="18" charset="0"/>
              </a:rPr>
              <a:t>位罝属性</a:t>
            </a:r>
          </a:p>
          <a:p>
            <a:pPr eaLnBrk="1" hangingPunct="1">
              <a:buFont typeface="Arial" panose="020B0604020202020204" pitchFamily="34" charset="0"/>
              <a:buChar char="•"/>
            </a:pPr>
            <a:r>
              <a:rPr kumimoji="0" lang="en-US" altLang="zh-TW" b="1" dirty="0">
                <a:latin typeface="+mn-ea"/>
                <a:ea typeface="+mn-ea"/>
                <a:cs typeface="Times New Roman" panose="02020603050405020304" pitchFamily="18" charset="0"/>
              </a:rPr>
              <a:t>2.Hometown attributes </a:t>
            </a:r>
            <a:r>
              <a:rPr kumimoji="0" lang="zh-TW" altLang="en-US" b="1" dirty="0">
                <a:latin typeface="+mn-ea"/>
                <a:ea typeface="+mn-ea"/>
                <a:cs typeface="Times New Roman" panose="02020603050405020304" pitchFamily="18" charset="0"/>
              </a:rPr>
              <a:t>家乡属性</a:t>
            </a:r>
          </a:p>
          <a:p>
            <a:pPr eaLnBrk="1" hangingPunct="1">
              <a:buFont typeface="Arial" panose="020B0604020202020204" pitchFamily="34" charset="0"/>
              <a:buChar char="•"/>
            </a:pPr>
            <a:r>
              <a:rPr kumimoji="0" lang="en-US" altLang="zh-TW" b="1" dirty="0">
                <a:latin typeface="+mn-ea"/>
                <a:ea typeface="+mn-ea"/>
                <a:cs typeface="Times New Roman" panose="02020603050405020304" pitchFamily="18" charset="0"/>
              </a:rPr>
              <a:t>3.Interest component </a:t>
            </a:r>
            <a:r>
              <a:rPr kumimoji="0" lang="zh-TW" altLang="en-US" b="1" dirty="0">
                <a:latin typeface="+mn-ea"/>
                <a:ea typeface="+mn-ea"/>
                <a:cs typeface="Times New Roman" panose="02020603050405020304" pitchFamily="18" charset="0"/>
              </a:rPr>
              <a:t>兴趣、嗜好组件</a:t>
            </a:r>
          </a:p>
        </p:txBody>
      </p:sp>
    </p:spTree>
    <p:extLst>
      <p:ext uri="{BB962C8B-B14F-4D97-AF65-F5344CB8AC3E}">
        <p14:creationId xmlns:p14="http://schemas.microsoft.com/office/powerpoint/2010/main" val="220360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577850" y="579437"/>
            <a:ext cx="8229600" cy="1066800"/>
          </a:xfrm>
        </p:spPr>
        <p:txBody>
          <a:bodyPr>
            <a:normAutofit/>
          </a:bodyPr>
          <a:lstStyle/>
          <a:p>
            <a:r>
              <a:rPr lang="zh-CN" altLang="en-US" b="1" dirty="0">
                <a:solidFill>
                  <a:srgbClr val="438086"/>
                </a:solidFill>
                <a:latin typeface="+mj-ea"/>
              </a:rPr>
              <a:t>在线社区的推荐系统</a:t>
            </a:r>
            <a:endParaRPr lang="en-US" altLang="en-US" b="1" dirty="0">
              <a:solidFill>
                <a:srgbClr val="438086"/>
              </a:solidFill>
              <a:latin typeface="+mj-ea"/>
            </a:endParaRPr>
          </a:p>
        </p:txBody>
      </p:sp>
      <p:sp>
        <p:nvSpPr>
          <p:cNvPr id="9" name="内容占位符 2">
            <a:extLst>
              <a:ext uri="{FF2B5EF4-FFF2-40B4-BE49-F238E27FC236}">
                <a16:creationId xmlns:a16="http://schemas.microsoft.com/office/drawing/2014/main" id="{8879F73D-BB34-44A2-A009-4A1EE198367E}"/>
              </a:ext>
            </a:extLst>
          </p:cNvPr>
          <p:cNvSpPr>
            <a:spLocks noGrp="1" noChangeArrowheads="1"/>
          </p:cNvSpPr>
          <p:nvPr>
            <p:ph idx="1"/>
          </p:nvPr>
        </p:nvSpPr>
        <p:spPr>
          <a:xfrm>
            <a:off x="577850" y="1623597"/>
            <a:ext cx="7988300" cy="909638"/>
          </a:xfrm>
        </p:spPr>
        <p:txBody>
          <a:bodyPr>
            <a:normAutofit/>
          </a:bodyPr>
          <a:lstStyle/>
          <a:p>
            <a:pPr marL="0" indent="0">
              <a:buFont typeface="Wingdings 2" pitchFamily="2" charset="2"/>
              <a:buNone/>
            </a:pPr>
            <a:r>
              <a:rPr lang="zh-CN" altLang="en-US" sz="2400" dirty="0">
                <a:latin typeface="+mn-ea"/>
              </a:rPr>
              <a:t>简单关系强度</a:t>
            </a:r>
            <a:endParaRPr lang="en-US" altLang="zh-CN" sz="2400" dirty="0">
              <a:latin typeface="+mn-ea"/>
            </a:endParaRPr>
          </a:p>
          <a:p>
            <a:pPr marL="0" indent="0">
              <a:buFont typeface="Wingdings 2" pitchFamily="2" charset="2"/>
              <a:buNone/>
            </a:pPr>
            <a:r>
              <a:rPr lang="en-US" altLang="zh-CN" sz="2400" dirty="0">
                <a:latin typeface="+mn-ea"/>
              </a:rPr>
              <a:t>	            </a:t>
            </a:r>
            <a:r>
              <a:rPr lang="en-US" altLang="zh-CN" sz="2000" dirty="0">
                <a:latin typeface="+mn-ea"/>
              </a:rPr>
              <a:t>x</a:t>
            </a:r>
            <a:r>
              <a:rPr lang="zh-CN" altLang="en-US" sz="2000" dirty="0">
                <a:latin typeface="+mn-ea"/>
              </a:rPr>
              <a:t>用户与其他用户之间的信息交换频率</a:t>
            </a:r>
            <a:endParaRPr lang="zh-CN" altLang="en-US" sz="2400" dirty="0">
              <a:latin typeface="+mn-ea"/>
            </a:endParaRPr>
          </a:p>
        </p:txBody>
      </p:sp>
      <p:graphicFrame>
        <p:nvGraphicFramePr>
          <p:cNvPr id="11" name="Group 74">
            <a:extLst>
              <a:ext uri="{FF2B5EF4-FFF2-40B4-BE49-F238E27FC236}">
                <a16:creationId xmlns:a16="http://schemas.microsoft.com/office/drawing/2014/main" id="{102DD106-9F80-40DA-98B3-57947865519E}"/>
              </a:ext>
            </a:extLst>
          </p:cNvPr>
          <p:cNvGraphicFramePr>
            <a:graphicFrameLocks noGrp="1"/>
          </p:cNvGraphicFramePr>
          <p:nvPr>
            <p:extLst>
              <p:ext uri="{D42A27DB-BD31-4B8C-83A1-F6EECF244321}">
                <p14:modId xmlns:p14="http://schemas.microsoft.com/office/powerpoint/2010/main" val="3744879357"/>
              </p:ext>
            </p:extLst>
          </p:nvPr>
        </p:nvGraphicFramePr>
        <p:xfrm>
          <a:off x="1763713" y="2565400"/>
          <a:ext cx="5616574" cy="2663940"/>
        </p:xfrm>
        <a:graphic>
          <a:graphicData uri="http://schemas.openxmlformats.org/drawingml/2006/table">
            <a:tbl>
              <a:tblPr/>
              <a:tblGrid>
                <a:gridCol w="2016206">
                  <a:extLst>
                    <a:ext uri="{9D8B030D-6E8A-4147-A177-3AD203B41FA5}">
                      <a16:colId xmlns:a16="http://schemas.microsoft.com/office/drawing/2014/main" val="20000"/>
                    </a:ext>
                  </a:extLst>
                </a:gridCol>
                <a:gridCol w="1254151">
                  <a:extLst>
                    <a:ext uri="{9D8B030D-6E8A-4147-A177-3AD203B41FA5}">
                      <a16:colId xmlns:a16="http://schemas.microsoft.com/office/drawing/2014/main" val="20001"/>
                    </a:ext>
                  </a:extLst>
                </a:gridCol>
                <a:gridCol w="1020433">
                  <a:extLst>
                    <a:ext uri="{9D8B030D-6E8A-4147-A177-3AD203B41FA5}">
                      <a16:colId xmlns:a16="http://schemas.microsoft.com/office/drawing/2014/main" val="20002"/>
                    </a:ext>
                  </a:extLst>
                </a:gridCol>
                <a:gridCol w="1325784">
                  <a:extLst>
                    <a:ext uri="{9D8B030D-6E8A-4147-A177-3AD203B41FA5}">
                      <a16:colId xmlns:a16="http://schemas.microsoft.com/office/drawing/2014/main" val="20003"/>
                    </a:ext>
                  </a:extLst>
                </a:gridCol>
              </a:tblGrid>
              <a:tr h="96921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User in relationship with x</a:t>
                      </a: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txBody>
                  <a:tcPr marL="91439" marR="91439"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2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E-mails</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2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Chats</a:t>
                      </a:r>
                      <a:endParaRPr kumimoji="0" lang="en-US" altLang="zh-TW" sz="2800" b="0" i="0" u="none" strike="noStrike" cap="none" normalizeH="0" baseline="0">
                        <a:ln>
                          <a:noFill/>
                        </a:ln>
                        <a:solidFill>
                          <a:schemeClr val="tx1"/>
                        </a:solidFill>
                        <a:effectLst/>
                        <a:latin typeface="Times New Roman" pitchFamily="18" charset="0"/>
                        <a:ea typeface="微軟正黑體" pitchFamily="34" charset="-120"/>
                      </a:endParaRP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altLang="zh-TW" sz="1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Comments on blogs</a:t>
                      </a:r>
                    </a:p>
                  </a:txBody>
                  <a:tcPr marL="91439" marR="91439"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730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2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User y</a:t>
                      </a:r>
                    </a:p>
                  </a:txBody>
                  <a:tcPr marL="91439" marR="91439"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26</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7</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12</a:t>
                      </a:r>
                    </a:p>
                  </a:txBody>
                  <a:tcPr marL="91439" marR="91439"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730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2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User z</a:t>
                      </a: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txBody>
                  <a:tcPr marL="91439" marR="91439"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11</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9</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5</a:t>
                      </a:r>
                    </a:p>
                  </a:txBody>
                  <a:tcPr marL="91439" marR="91439"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2" name="Picture 78">
            <a:extLst>
              <a:ext uri="{FF2B5EF4-FFF2-40B4-BE49-F238E27FC236}">
                <a16:creationId xmlns:a16="http://schemas.microsoft.com/office/drawing/2014/main" id="{DF093F78-8A72-4607-9444-7C7775F7EE5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288" y="5445125"/>
            <a:ext cx="42386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1">
            <a:extLst>
              <a:ext uri="{FF2B5EF4-FFF2-40B4-BE49-F238E27FC236}">
                <a16:creationId xmlns:a16="http://schemas.microsoft.com/office/drawing/2014/main" id="{85DBCA6B-CD40-4909-81D1-3C13A34D364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5949950"/>
            <a:ext cx="43195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4">
            <a:extLst>
              <a:ext uri="{FF2B5EF4-FFF2-40B4-BE49-F238E27FC236}">
                <a16:creationId xmlns:a16="http://schemas.microsoft.com/office/drawing/2014/main" id="{B8766D97-C5F0-4016-91A0-DCD804A3A5B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5631656"/>
            <a:ext cx="25654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49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9B0E194E-FED3-ED42-8E4B-6DBCFF18A1AC}"/>
              </a:ext>
            </a:extLst>
          </p:cNvPr>
          <p:cNvSpPr txBox="1">
            <a:spLocks noGrp="1"/>
          </p:cNvSpPr>
          <p:nvPr/>
        </p:nvSpPr>
        <p:spPr>
          <a:xfrm>
            <a:off x="6975475" y="6519863"/>
            <a:ext cx="2133600" cy="365125"/>
          </a:xfrm>
          <a:prstGeom prst="rect">
            <a:avLst/>
          </a:prstGeom>
          <a:noFill/>
        </p:spPr>
        <p:txBody>
          <a:bodyPr anchor="ct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algn="r" eaLnBrk="1" hangingPunct="1"/>
            <a:fld id="{3A3FAD62-C712-BE48-8057-345E3B9C3B7D}" type="slidenum">
              <a:rPr kumimoji="0" lang="zh-TW" altLang="en-US" sz="1400" b="1">
                <a:solidFill>
                  <a:schemeClr val="bg1"/>
                </a:solidFill>
                <a:effectLst>
                  <a:outerShdw blurRad="38100" dist="38100" dir="2700000" algn="tl">
                    <a:srgbClr val="C0C0C0"/>
                  </a:outerShdw>
                </a:effectLst>
                <a:latin typeface="Times New Roman" panose="02020603050405020304" pitchFamily="18" charset="0"/>
                <a:ea typeface="微軟正黑體" panose="020B0604030504040204" pitchFamily="34" charset="-120"/>
              </a:rPr>
              <a:pPr algn="r" eaLnBrk="1" hangingPunct="1"/>
              <a:t>62</a:t>
            </a:fld>
            <a:endParaRPr kumimoji="0" lang="zh-TW" altLang="en-US" sz="1400" b="1">
              <a:solidFill>
                <a:schemeClr val="bg1"/>
              </a:solidFill>
              <a:effectLst>
                <a:outerShdw blurRad="38100" dist="38100" dir="2700000" algn="tl">
                  <a:srgbClr val="C0C0C0"/>
                </a:outerShdw>
              </a:effectLst>
              <a:latin typeface="Times New Roman" panose="02020603050405020304" pitchFamily="18" charset="0"/>
              <a:ea typeface="微軟正黑體" panose="020B0604030504040204" pitchFamily="34" charset="-120"/>
            </a:endParaRPr>
          </a:p>
        </p:txBody>
      </p:sp>
      <p:sp>
        <p:nvSpPr>
          <p:cNvPr id="30" name="標題 29">
            <a:extLst>
              <a:ext uri="{FF2B5EF4-FFF2-40B4-BE49-F238E27FC236}">
                <a16:creationId xmlns:a16="http://schemas.microsoft.com/office/drawing/2014/main" id="{B75D7D50-A126-7E43-9FE2-0CAD6BC8A670}"/>
              </a:ext>
            </a:extLst>
          </p:cNvPr>
          <p:cNvSpPr>
            <a:spLocks noGrp="1"/>
          </p:cNvSpPr>
          <p:nvPr>
            <p:ph type="title" idx="4294967295"/>
          </p:nvPr>
        </p:nvSpPr>
        <p:spPr>
          <a:xfrm>
            <a:off x="250825" y="260350"/>
            <a:ext cx="8642350" cy="647700"/>
          </a:xfrm>
        </p:spPr>
        <p:txBody>
          <a:bodyPr/>
          <a:lstStyle/>
          <a:p>
            <a:pPr>
              <a:defRPr/>
            </a:pPr>
            <a:r>
              <a:rPr kumimoji="1" lang="zh-TW" altLang="en-US" sz="2800" b="1" dirty="0">
                <a:solidFill>
                  <a:srgbClr val="FFFFFF"/>
                </a:solidFill>
                <a:effectLst>
                  <a:outerShdw blurRad="38100" dist="38100" dir="2700000" algn="tl">
                    <a:srgbClr val="C0C0C0"/>
                  </a:outerShdw>
                </a:effectLst>
              </a:rPr>
              <a:t>在线社区的推荐系统</a:t>
            </a:r>
          </a:p>
        </p:txBody>
      </p:sp>
      <p:grpSp>
        <p:nvGrpSpPr>
          <p:cNvPr id="110596" name="群組 20">
            <a:extLst>
              <a:ext uri="{FF2B5EF4-FFF2-40B4-BE49-F238E27FC236}">
                <a16:creationId xmlns:a16="http://schemas.microsoft.com/office/drawing/2014/main" id="{CF601263-208C-1443-8A7D-B59A3B7B6C99}"/>
              </a:ext>
            </a:extLst>
          </p:cNvPr>
          <p:cNvGrpSpPr>
            <a:grpSpLocks/>
          </p:cNvGrpSpPr>
          <p:nvPr/>
        </p:nvGrpSpPr>
        <p:grpSpPr bwMode="auto">
          <a:xfrm>
            <a:off x="290513" y="1125538"/>
            <a:ext cx="6010275" cy="396875"/>
            <a:chOff x="577850" y="1196975"/>
            <a:chExt cx="6010373" cy="396875"/>
          </a:xfrm>
        </p:grpSpPr>
        <p:sp>
          <p:nvSpPr>
            <p:cNvPr id="6" name="Rectangle 5">
              <a:extLst>
                <a:ext uri="{FF2B5EF4-FFF2-40B4-BE49-F238E27FC236}">
                  <a16:creationId xmlns:a16="http://schemas.microsoft.com/office/drawing/2014/main" id="{F13CD3A7-ACE8-9945-AECF-C51D4DAD419B}"/>
                </a:ext>
              </a:extLst>
            </p:cNvPr>
            <p:cNvSpPr>
              <a:spLocks noChangeArrowheads="1"/>
            </p:cNvSpPr>
            <p:nvPr/>
          </p:nvSpPr>
          <p:spPr bwMode="auto">
            <a:xfrm>
              <a:off x="1008069" y="1196975"/>
              <a:ext cx="5580154" cy="396875"/>
            </a:xfrm>
            <a:prstGeom prst="rect">
              <a:avLst/>
            </a:prstGeom>
            <a:solidFill>
              <a:srgbClr val="0070C0"/>
            </a:solidFill>
            <a:ln w="9525" algn="ctr">
              <a:noFill/>
              <a:miter lim="800000"/>
              <a:headEnd/>
              <a:tailEnd/>
            </a:ln>
            <a:effectLst/>
            <a:extLst/>
          </p:spPr>
          <p:txBody>
            <a:bodyPr>
              <a:spAutoFit/>
            </a:bodyPr>
            <a:lstStyle/>
            <a:p>
              <a:pPr algn="ctr">
                <a:defRPr/>
              </a:pPr>
              <a:r>
                <a:rPr lang="zh-TW" altLang="en-US" sz="2000" b="1" dirty="0">
                  <a:solidFill>
                    <a:schemeClr val="bg1"/>
                  </a:solidFill>
                  <a:effectLst>
                    <a:outerShdw blurRad="38100" dist="38100" dir="2700000" algn="tl">
                      <a:srgbClr val="000000"/>
                    </a:outerShdw>
                  </a:effectLst>
                  <a:latin typeface="微軟正黑體" pitchFamily="34" charset="-120"/>
                  <a:ea typeface="微軟正黑體" pitchFamily="34" charset="-120"/>
                  <a:cs typeface="Times New Roman" pitchFamily="18" charset="0"/>
                </a:rPr>
                <a:t>简单关系强度</a:t>
              </a:r>
            </a:p>
          </p:txBody>
        </p:sp>
        <p:sp>
          <p:nvSpPr>
            <p:cNvPr id="7" name="Rectangle 6">
              <a:extLst>
                <a:ext uri="{FF2B5EF4-FFF2-40B4-BE49-F238E27FC236}">
                  <a16:creationId xmlns:a16="http://schemas.microsoft.com/office/drawing/2014/main" id="{FDFDF074-277F-A745-996F-3DD066087453}"/>
                </a:ext>
              </a:extLst>
            </p:cNvPr>
            <p:cNvSpPr>
              <a:spLocks noChangeArrowheads="1"/>
            </p:cNvSpPr>
            <p:nvPr/>
          </p:nvSpPr>
          <p:spPr bwMode="auto">
            <a:xfrm>
              <a:off x="577850" y="1196975"/>
              <a:ext cx="311155" cy="396875"/>
            </a:xfrm>
            <a:prstGeom prst="rect">
              <a:avLst/>
            </a:prstGeom>
            <a:solidFill>
              <a:srgbClr val="CC0000"/>
            </a:solidFill>
            <a:ln w="9525" algn="ctr">
              <a:noFill/>
              <a:miter lim="800000"/>
              <a:headEnd/>
              <a:tailEnd/>
            </a:ln>
            <a:effectLst/>
          </p:spPr>
          <p:txBody>
            <a:bodyPr wrap="none">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algn="ctr" eaLnBrk="1" hangingPunct="1"/>
              <a:r>
                <a:rPr kumimoji="0" lang="en-US" altLang="zh-TW" sz="2000" b="1">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3</a:t>
              </a:r>
            </a:p>
          </p:txBody>
        </p:sp>
      </p:grpSp>
      <p:sp>
        <p:nvSpPr>
          <p:cNvPr id="20" name="矩形 19">
            <a:extLst>
              <a:ext uri="{FF2B5EF4-FFF2-40B4-BE49-F238E27FC236}">
                <a16:creationId xmlns:a16="http://schemas.microsoft.com/office/drawing/2014/main" id="{19135975-0867-E046-91C5-7E4E5D4D1682}"/>
              </a:ext>
            </a:extLst>
          </p:cNvPr>
          <p:cNvSpPr/>
          <p:nvPr/>
        </p:nvSpPr>
        <p:spPr>
          <a:xfrm>
            <a:off x="250825" y="1700213"/>
            <a:ext cx="8642350" cy="576262"/>
          </a:xfrm>
          <a:prstGeom prst="rect">
            <a:avLst/>
          </a:prstGeom>
          <a:solidFill>
            <a:schemeClr val="bg1">
              <a:alpha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buFontTx/>
              <a:buBlip>
                <a:blip r:embed="rId2"/>
              </a:buBlip>
            </a:pPr>
            <a:r>
              <a:rPr kumimoji="0" lang="zh-TW" altLang="en-US" b="1" dirty="0">
                <a:latin typeface="微軟正黑體" panose="020B0604030504040204" pitchFamily="34" charset="-120"/>
                <a:ea typeface="微軟正黑體" panose="020B0604030504040204" pitchFamily="34" charset="-120"/>
              </a:rPr>
              <a:t>表</a:t>
            </a:r>
            <a:r>
              <a:rPr kumimoji="0" lang="en-US" altLang="zh-TW" b="1" dirty="0">
                <a:latin typeface="微軟正黑體" panose="020B0604030504040204" pitchFamily="34" charset="-120"/>
                <a:ea typeface="微軟正黑體" panose="020B0604030504040204" pitchFamily="34" charset="-120"/>
              </a:rPr>
              <a:t>{4.14}</a:t>
            </a:r>
            <a:r>
              <a:rPr kumimoji="0" lang="zh-TW" altLang="en-US" b="1" dirty="0">
                <a:latin typeface="微軟正黑體" panose="020B0604030504040204" pitchFamily="34" charset="-120"/>
                <a:ea typeface="微軟正黑體" panose="020B0604030504040204" pitchFamily="34" charset="-120"/>
              </a:rPr>
              <a:t>该方法和交换信息的频率运用在</a:t>
            </a:r>
            <a:r>
              <a:rPr kumimoji="0" lang="en-US" altLang="zh-TW" b="1" dirty="0">
                <a:latin typeface="微軟正黑體" panose="020B0604030504040204" pitchFamily="34" charset="-120"/>
                <a:ea typeface="微軟正黑體" panose="020B0604030504040204" pitchFamily="34" charset="-120"/>
              </a:rPr>
              <a:t>X</a:t>
            </a:r>
            <a:r>
              <a:rPr kumimoji="0" lang="zh-TW" altLang="en-US" b="1" dirty="0">
                <a:latin typeface="微軟正黑體" panose="020B0604030504040204" pitchFamily="34" charset="-120"/>
                <a:ea typeface="微軟正黑體" panose="020B0604030504040204" pitchFamily="34" charset="-120"/>
              </a:rPr>
              <a:t>用户与其他用户之间</a:t>
            </a:r>
          </a:p>
        </p:txBody>
      </p:sp>
      <p:graphicFrame>
        <p:nvGraphicFramePr>
          <p:cNvPr id="32842" name="Group 74">
            <a:extLst>
              <a:ext uri="{FF2B5EF4-FFF2-40B4-BE49-F238E27FC236}">
                <a16:creationId xmlns:a16="http://schemas.microsoft.com/office/drawing/2014/main" id="{53859E37-510F-2B49-A630-8818BCC9A593}"/>
              </a:ext>
            </a:extLst>
          </p:cNvPr>
          <p:cNvGraphicFramePr>
            <a:graphicFrameLocks noGrp="1"/>
          </p:cNvGraphicFramePr>
          <p:nvPr/>
        </p:nvGraphicFramePr>
        <p:xfrm>
          <a:off x="1763713" y="2565400"/>
          <a:ext cx="5616574" cy="2663940"/>
        </p:xfrm>
        <a:graphic>
          <a:graphicData uri="http://schemas.openxmlformats.org/drawingml/2006/table">
            <a:tbl>
              <a:tblPr/>
              <a:tblGrid>
                <a:gridCol w="2016206">
                  <a:extLst>
                    <a:ext uri="{9D8B030D-6E8A-4147-A177-3AD203B41FA5}">
                      <a16:colId xmlns:a16="http://schemas.microsoft.com/office/drawing/2014/main" val="20000"/>
                    </a:ext>
                  </a:extLst>
                </a:gridCol>
                <a:gridCol w="1254151">
                  <a:extLst>
                    <a:ext uri="{9D8B030D-6E8A-4147-A177-3AD203B41FA5}">
                      <a16:colId xmlns:a16="http://schemas.microsoft.com/office/drawing/2014/main" val="20001"/>
                    </a:ext>
                  </a:extLst>
                </a:gridCol>
                <a:gridCol w="1020433">
                  <a:extLst>
                    <a:ext uri="{9D8B030D-6E8A-4147-A177-3AD203B41FA5}">
                      <a16:colId xmlns:a16="http://schemas.microsoft.com/office/drawing/2014/main" val="20002"/>
                    </a:ext>
                  </a:extLst>
                </a:gridCol>
                <a:gridCol w="1325784">
                  <a:extLst>
                    <a:ext uri="{9D8B030D-6E8A-4147-A177-3AD203B41FA5}">
                      <a16:colId xmlns:a16="http://schemas.microsoft.com/office/drawing/2014/main" val="20003"/>
                    </a:ext>
                  </a:extLst>
                </a:gridCol>
              </a:tblGrid>
              <a:tr h="96921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User in relationship with x</a:t>
                      </a: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txBody>
                  <a:tcPr marL="91439" marR="91439"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2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E-mails</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2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Chats</a:t>
                      </a:r>
                      <a:endParaRPr kumimoji="0" lang="en-US" altLang="zh-TW" sz="2800" b="0" i="0" u="none" strike="noStrike" cap="none" normalizeH="0" baseline="0">
                        <a:ln>
                          <a:noFill/>
                        </a:ln>
                        <a:solidFill>
                          <a:schemeClr val="tx1"/>
                        </a:solidFill>
                        <a:effectLst/>
                        <a:latin typeface="Times New Roman" pitchFamily="18" charset="0"/>
                        <a:ea typeface="微軟正黑體" pitchFamily="34" charset="-120"/>
                      </a:endParaRP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altLang="zh-TW" sz="1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Comments on blogs</a:t>
                      </a:r>
                    </a:p>
                  </a:txBody>
                  <a:tcPr marL="91439" marR="91439"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730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2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User y</a:t>
                      </a:r>
                    </a:p>
                  </a:txBody>
                  <a:tcPr marL="91439" marR="91439"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26</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7</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12</a:t>
                      </a:r>
                    </a:p>
                  </a:txBody>
                  <a:tcPr marL="91439" marR="91439"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730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2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User z</a:t>
                      </a: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txBody>
                  <a:tcPr marL="91439" marR="91439"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a:ln>
                            <a:noFill/>
                          </a:ln>
                          <a:solidFill>
                            <a:schemeClr val="tx1"/>
                          </a:solidFill>
                          <a:effectLst/>
                          <a:latin typeface="Times New Roman" pitchFamily="18" charset="0"/>
                          <a:ea typeface="微軟正黑體" pitchFamily="34" charset="-120"/>
                        </a:rPr>
                        <a:t>11</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9</a:t>
                      </a:r>
                    </a:p>
                  </a:txBody>
                  <a:tcPr marL="91439" marR="91439"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TW" altLang="en-US" sz="1800" b="0" i="0" u="none" strike="noStrike" cap="none" normalizeH="0" baseline="0" dirty="0">
                        <a:ln>
                          <a:noFill/>
                        </a:ln>
                        <a:solidFill>
                          <a:schemeClr val="tx1"/>
                        </a:solidFill>
                        <a:effectLst/>
                        <a:latin typeface="Times New Roman" pitchFamily="18" charset="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TW" sz="1800" b="0" i="0" u="none" strike="noStrike" cap="none" normalizeH="0" baseline="0" dirty="0">
                          <a:ln>
                            <a:noFill/>
                          </a:ln>
                          <a:solidFill>
                            <a:schemeClr val="tx1"/>
                          </a:solidFill>
                          <a:effectLst/>
                          <a:latin typeface="Times New Roman" pitchFamily="18" charset="0"/>
                          <a:ea typeface="微軟正黑體" pitchFamily="34" charset="-120"/>
                        </a:rPr>
                        <a:t>5</a:t>
                      </a:r>
                    </a:p>
                  </a:txBody>
                  <a:tcPr marL="91439" marR="91439"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10622" name="Picture 78">
            <a:extLst>
              <a:ext uri="{FF2B5EF4-FFF2-40B4-BE49-F238E27FC236}">
                <a16:creationId xmlns:a16="http://schemas.microsoft.com/office/drawing/2014/main" id="{AF0F5BEC-83BD-F447-B49C-4141CBED0DD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288" y="5445125"/>
            <a:ext cx="42386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25" name="Picture 81">
            <a:extLst>
              <a:ext uri="{FF2B5EF4-FFF2-40B4-BE49-F238E27FC236}">
                <a16:creationId xmlns:a16="http://schemas.microsoft.com/office/drawing/2014/main" id="{7A9365EE-B127-FE41-B4E8-EFBA2A47E25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5949950"/>
            <a:ext cx="43195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28" name="Picture 84">
            <a:extLst>
              <a:ext uri="{FF2B5EF4-FFF2-40B4-BE49-F238E27FC236}">
                <a16:creationId xmlns:a16="http://schemas.microsoft.com/office/drawing/2014/main" id="{04BFA745-C911-324A-8827-69B87CD4074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9338" y="5805488"/>
            <a:ext cx="25654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9" name="Rectangle 86">
            <a:extLst>
              <a:ext uri="{FF2B5EF4-FFF2-40B4-BE49-F238E27FC236}">
                <a16:creationId xmlns:a16="http://schemas.microsoft.com/office/drawing/2014/main" id="{86F5E54D-AAE7-974E-9A7D-9E2727C9DAF1}"/>
              </a:ext>
            </a:extLst>
          </p:cNvPr>
          <p:cNvSpPr>
            <a:spLocks noChangeArrowheads="1"/>
          </p:cNvSpPr>
          <p:nvPr/>
        </p:nvSpPr>
        <p:spPr bwMode="auto">
          <a:xfrm>
            <a:off x="0" y="914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9pPr>
          </a:lstStyle>
          <a:p>
            <a:endParaRPr lang="zh-TW" altLang="zh-TW"/>
          </a:p>
        </p:txBody>
      </p:sp>
      <p:sp>
        <p:nvSpPr>
          <p:cNvPr id="110631" name="Rectangle 89">
            <a:extLst>
              <a:ext uri="{FF2B5EF4-FFF2-40B4-BE49-F238E27FC236}">
                <a16:creationId xmlns:a16="http://schemas.microsoft.com/office/drawing/2014/main" id="{434E32F6-926D-2F41-A1F9-26CA44D47457}"/>
              </a:ext>
            </a:extLst>
          </p:cNvPr>
          <p:cNvSpPr>
            <a:spLocks noChangeArrowheads="1"/>
          </p:cNvSpPr>
          <p:nvPr/>
        </p:nvSpPr>
        <p:spPr bwMode="auto">
          <a:xfrm>
            <a:off x="0" y="914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9pPr>
          </a:lstStyle>
          <a:p>
            <a:endParaRPr lang="zh-TW" altLang="zh-TW"/>
          </a:p>
        </p:txBody>
      </p:sp>
      <p:sp>
        <p:nvSpPr>
          <p:cNvPr id="46" name="矩形 45">
            <a:extLst>
              <a:ext uri="{FF2B5EF4-FFF2-40B4-BE49-F238E27FC236}">
                <a16:creationId xmlns:a16="http://schemas.microsoft.com/office/drawing/2014/main" id="{E0A031B4-8051-7E4B-9C82-2D203D38172E}"/>
              </a:ext>
            </a:extLst>
          </p:cNvPr>
          <p:cNvSpPr>
            <a:spLocks noChangeAspect="1"/>
          </p:cNvSpPr>
          <p:nvPr/>
        </p:nvSpPr>
        <p:spPr>
          <a:xfrm>
            <a:off x="7956550" y="5949950"/>
            <a:ext cx="1008063" cy="468313"/>
          </a:xfrm>
          <a:prstGeom prst="rect">
            <a:avLst/>
          </a:prstGeom>
          <a:solidFill>
            <a:srgbClr val="582C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rgbClr val="FFFFFF"/>
                </a:solidFill>
                <a:effectLst>
                  <a:outerShdw blurRad="38100" dist="38100" dir="2700000" algn="tl">
                    <a:srgbClr val="000000"/>
                  </a:outerShdw>
                </a:effectLst>
              </a:rPr>
              <a:t>20</a:t>
            </a:r>
          </a:p>
        </p:txBody>
      </p:sp>
      <p:sp>
        <p:nvSpPr>
          <p:cNvPr id="47" name="矩形 46">
            <a:extLst>
              <a:ext uri="{FF2B5EF4-FFF2-40B4-BE49-F238E27FC236}">
                <a16:creationId xmlns:a16="http://schemas.microsoft.com/office/drawing/2014/main" id="{2F323BE5-F076-7E4F-BFBC-BB2DDAD0ABFF}"/>
              </a:ext>
            </a:extLst>
          </p:cNvPr>
          <p:cNvSpPr>
            <a:spLocks noChangeAspect="1"/>
          </p:cNvSpPr>
          <p:nvPr/>
        </p:nvSpPr>
        <p:spPr>
          <a:xfrm>
            <a:off x="7956550" y="5337175"/>
            <a:ext cx="1008063" cy="468313"/>
          </a:xfrm>
          <a:prstGeom prst="rect">
            <a:avLst/>
          </a:prstGeom>
          <a:solidFill>
            <a:srgbClr val="582C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rgbClr val="FFFFFF"/>
                </a:solidFill>
                <a:effectLst>
                  <a:outerShdw blurRad="38100" dist="38100" dir="2700000" algn="tl">
                    <a:srgbClr val="000000"/>
                  </a:outerShdw>
                </a:effectLst>
              </a:rPr>
              <a:t>19</a:t>
            </a:r>
          </a:p>
        </p:txBody>
      </p:sp>
    </p:spTree>
    <p:extLst>
      <p:ext uri="{BB962C8B-B14F-4D97-AF65-F5344CB8AC3E}">
        <p14:creationId xmlns:p14="http://schemas.microsoft.com/office/powerpoint/2010/main" val="1243088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577850" y="579437"/>
            <a:ext cx="8229600" cy="1066800"/>
          </a:xfrm>
        </p:spPr>
        <p:txBody>
          <a:bodyPr>
            <a:normAutofit/>
          </a:bodyPr>
          <a:lstStyle/>
          <a:p>
            <a:r>
              <a:rPr lang="zh-CN" altLang="en-US" b="1" dirty="0">
                <a:solidFill>
                  <a:srgbClr val="438086"/>
                </a:solidFill>
                <a:latin typeface="+mj-ea"/>
              </a:rPr>
              <a:t>在线社区的推荐系统</a:t>
            </a:r>
            <a:endParaRPr lang="en-US" altLang="en-US" b="1" dirty="0">
              <a:solidFill>
                <a:srgbClr val="438086"/>
              </a:solidFill>
              <a:latin typeface="+mj-ea"/>
            </a:endParaRPr>
          </a:p>
        </p:txBody>
      </p:sp>
      <p:sp>
        <p:nvSpPr>
          <p:cNvPr id="9" name="内容占位符 2">
            <a:extLst>
              <a:ext uri="{FF2B5EF4-FFF2-40B4-BE49-F238E27FC236}">
                <a16:creationId xmlns:a16="http://schemas.microsoft.com/office/drawing/2014/main" id="{8879F73D-BB34-44A2-A009-4A1EE198367E}"/>
              </a:ext>
            </a:extLst>
          </p:cNvPr>
          <p:cNvSpPr>
            <a:spLocks noGrp="1" noChangeArrowheads="1"/>
          </p:cNvSpPr>
          <p:nvPr>
            <p:ph idx="1"/>
          </p:nvPr>
        </p:nvSpPr>
        <p:spPr>
          <a:xfrm>
            <a:off x="577850" y="1623597"/>
            <a:ext cx="7988300" cy="909638"/>
          </a:xfrm>
        </p:spPr>
        <p:txBody>
          <a:bodyPr>
            <a:normAutofit/>
          </a:bodyPr>
          <a:lstStyle/>
          <a:p>
            <a:pPr marL="0" indent="0">
              <a:buFont typeface="Wingdings 2" pitchFamily="2" charset="2"/>
              <a:buNone/>
            </a:pPr>
            <a:r>
              <a:rPr lang="zh-CN" altLang="en-US" sz="2400" dirty="0">
                <a:latin typeface="+mn-ea"/>
              </a:rPr>
              <a:t>简单关系强度</a:t>
            </a:r>
            <a:endParaRPr lang="en-US" altLang="zh-CN" sz="2400" dirty="0">
              <a:latin typeface="+mn-ea"/>
            </a:endParaRPr>
          </a:p>
          <a:p>
            <a:pPr marL="0" indent="0">
              <a:buFont typeface="Wingdings 2" pitchFamily="2" charset="2"/>
              <a:buNone/>
            </a:pPr>
            <a:r>
              <a:rPr lang="en-US" altLang="zh-CN" sz="2400" dirty="0">
                <a:latin typeface="+mn-ea"/>
              </a:rPr>
              <a:t>	           </a:t>
            </a:r>
            <a:r>
              <a:rPr lang="en-US" altLang="zh-CN" sz="2000" dirty="0">
                <a:latin typeface="+mn-ea"/>
              </a:rPr>
              <a:t>y</a:t>
            </a:r>
            <a:r>
              <a:rPr lang="zh-CN" altLang="en-US" sz="2000" dirty="0">
                <a:latin typeface="+mn-ea"/>
              </a:rPr>
              <a:t>用户与其他用户之间的信息交换频率</a:t>
            </a:r>
            <a:endParaRPr lang="zh-CN" altLang="en-US" sz="2400" dirty="0">
              <a:latin typeface="+mn-ea"/>
            </a:endParaRPr>
          </a:p>
        </p:txBody>
      </p:sp>
      <p:graphicFrame>
        <p:nvGraphicFramePr>
          <p:cNvPr id="10" name="Group 52">
            <a:extLst>
              <a:ext uri="{FF2B5EF4-FFF2-40B4-BE49-F238E27FC236}">
                <a16:creationId xmlns:a16="http://schemas.microsoft.com/office/drawing/2014/main" id="{6ED57D4D-BA16-4036-AB0E-99012C2AA318}"/>
              </a:ext>
            </a:extLst>
          </p:cNvPr>
          <p:cNvGraphicFramePr>
            <a:graphicFrameLocks noGrp="1"/>
          </p:cNvGraphicFramePr>
          <p:nvPr>
            <p:extLst>
              <p:ext uri="{D42A27DB-BD31-4B8C-83A1-F6EECF244321}">
                <p14:modId xmlns:p14="http://schemas.microsoft.com/office/powerpoint/2010/main" val="2918443639"/>
              </p:ext>
            </p:extLst>
          </p:nvPr>
        </p:nvGraphicFramePr>
        <p:xfrm>
          <a:off x="418962" y="2654640"/>
          <a:ext cx="8569325" cy="1957388"/>
        </p:xfrm>
        <a:graphic>
          <a:graphicData uri="http://schemas.openxmlformats.org/drawingml/2006/table">
            <a:tbl>
              <a:tblPr/>
              <a:tblGrid>
                <a:gridCol w="2879725">
                  <a:extLst>
                    <a:ext uri="{9D8B030D-6E8A-4147-A177-3AD203B41FA5}">
                      <a16:colId xmlns:a16="http://schemas.microsoft.com/office/drawing/2014/main" val="1686151289"/>
                    </a:ext>
                  </a:extLst>
                </a:gridCol>
                <a:gridCol w="1655763">
                  <a:extLst>
                    <a:ext uri="{9D8B030D-6E8A-4147-A177-3AD203B41FA5}">
                      <a16:colId xmlns:a16="http://schemas.microsoft.com/office/drawing/2014/main" val="3473112615"/>
                    </a:ext>
                  </a:extLst>
                </a:gridCol>
                <a:gridCol w="1584325">
                  <a:extLst>
                    <a:ext uri="{9D8B030D-6E8A-4147-A177-3AD203B41FA5}">
                      <a16:colId xmlns:a16="http://schemas.microsoft.com/office/drawing/2014/main" val="3166899681"/>
                    </a:ext>
                  </a:extLst>
                </a:gridCol>
                <a:gridCol w="2449512">
                  <a:extLst>
                    <a:ext uri="{9D8B030D-6E8A-4147-A177-3AD203B41FA5}">
                      <a16:colId xmlns:a16="http://schemas.microsoft.com/office/drawing/2014/main" val="281250959"/>
                    </a:ext>
                  </a:extLst>
                </a:gridCol>
              </a:tblGrid>
              <a:tr h="488950">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User in relationship with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E-mails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Chats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Comments on blogs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6394794"/>
                  </a:ext>
                </a:extLst>
              </a:tr>
              <a:tr h="490538">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User 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82810820"/>
                  </a:ext>
                </a:extLst>
              </a:tr>
              <a:tr h="488950">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User v</a:t>
                      </a:r>
                      <a:endParaRPr kumimoji="0" lang="zh-TW" altLang="en-US" sz="2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5029927"/>
                  </a:ext>
                </a:extLst>
              </a:tr>
              <a:tr h="488950">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User z</a:t>
                      </a:r>
                      <a:endParaRPr kumimoji="0" lang="zh-TW" altLang="en-US" sz="2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4569568"/>
                  </a:ext>
                </a:extLst>
              </a:tr>
            </a:tbl>
          </a:graphicData>
        </a:graphic>
      </p:graphicFrame>
      <p:pic>
        <p:nvPicPr>
          <p:cNvPr id="18" name="Picture 54">
            <a:extLst>
              <a:ext uri="{FF2B5EF4-FFF2-40B4-BE49-F238E27FC236}">
                <a16:creationId xmlns:a16="http://schemas.microsoft.com/office/drawing/2014/main" id="{4065D9E8-2EA2-4124-BF00-931A11958E4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7482" y="4913313"/>
            <a:ext cx="46688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7">
            <a:extLst>
              <a:ext uri="{FF2B5EF4-FFF2-40B4-BE49-F238E27FC236}">
                <a16:creationId xmlns:a16="http://schemas.microsoft.com/office/drawing/2014/main" id="{E25A7512-78DC-4322-B444-97E5849DAD1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7482" y="5418138"/>
            <a:ext cx="46085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0">
            <a:extLst>
              <a:ext uri="{FF2B5EF4-FFF2-40B4-BE49-F238E27FC236}">
                <a16:creationId xmlns:a16="http://schemas.microsoft.com/office/drawing/2014/main" id="{539F9C74-80CD-4C86-AE19-735404F5981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7482" y="5921376"/>
            <a:ext cx="460851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3">
            <a:extLst>
              <a:ext uri="{FF2B5EF4-FFF2-40B4-BE49-F238E27FC236}">
                <a16:creationId xmlns:a16="http://schemas.microsoft.com/office/drawing/2014/main" id="{6567722F-72AB-40EF-BFC8-746F9E664BD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5214938"/>
            <a:ext cx="2808287"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2135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44E96FD-D58C-2B46-9A52-9B3B65F670CC}"/>
              </a:ext>
            </a:extLst>
          </p:cNvPr>
          <p:cNvSpPr txBox="1">
            <a:spLocks noGrp="1"/>
          </p:cNvSpPr>
          <p:nvPr/>
        </p:nvSpPr>
        <p:spPr>
          <a:xfrm>
            <a:off x="6975475" y="6519863"/>
            <a:ext cx="2133600" cy="365125"/>
          </a:xfrm>
          <a:prstGeom prst="rect">
            <a:avLst/>
          </a:prstGeom>
          <a:noFill/>
        </p:spPr>
        <p:txBody>
          <a:bodyPr anchor="ct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algn="r" eaLnBrk="1" hangingPunct="1"/>
            <a:fld id="{22FAA058-4FE5-DF48-B445-C51BCCF41869}" type="slidenum">
              <a:rPr kumimoji="0" lang="zh-TW" altLang="en-US" sz="1400" b="1">
                <a:solidFill>
                  <a:schemeClr val="bg1"/>
                </a:solidFill>
                <a:effectLst>
                  <a:outerShdw blurRad="38100" dist="38100" dir="2700000" algn="tl">
                    <a:srgbClr val="C0C0C0"/>
                  </a:outerShdw>
                </a:effectLst>
                <a:latin typeface="Times New Roman" panose="02020603050405020304" pitchFamily="18" charset="0"/>
                <a:ea typeface="微軟正黑體" panose="020B0604030504040204" pitchFamily="34" charset="-120"/>
              </a:rPr>
              <a:pPr algn="r" eaLnBrk="1" hangingPunct="1"/>
              <a:t>64</a:t>
            </a:fld>
            <a:endParaRPr kumimoji="0" lang="zh-TW" altLang="en-US" sz="1400" b="1">
              <a:solidFill>
                <a:schemeClr val="bg1"/>
              </a:solidFill>
              <a:effectLst>
                <a:outerShdw blurRad="38100" dist="38100" dir="2700000" algn="tl">
                  <a:srgbClr val="C0C0C0"/>
                </a:outerShdw>
              </a:effectLst>
              <a:latin typeface="Times New Roman" panose="02020603050405020304" pitchFamily="18" charset="0"/>
              <a:ea typeface="微軟正黑體" panose="020B0604030504040204" pitchFamily="34" charset="-120"/>
            </a:endParaRPr>
          </a:p>
        </p:txBody>
      </p:sp>
      <p:sp>
        <p:nvSpPr>
          <p:cNvPr id="30" name="標題 29">
            <a:extLst>
              <a:ext uri="{FF2B5EF4-FFF2-40B4-BE49-F238E27FC236}">
                <a16:creationId xmlns:a16="http://schemas.microsoft.com/office/drawing/2014/main" id="{CFC62481-B903-D743-9DC2-A7A6DD1AA7CA}"/>
              </a:ext>
            </a:extLst>
          </p:cNvPr>
          <p:cNvSpPr>
            <a:spLocks noGrp="1"/>
          </p:cNvSpPr>
          <p:nvPr>
            <p:ph type="title" idx="4294967295"/>
          </p:nvPr>
        </p:nvSpPr>
        <p:spPr>
          <a:xfrm>
            <a:off x="250825" y="260350"/>
            <a:ext cx="8642350" cy="647700"/>
          </a:xfrm>
        </p:spPr>
        <p:txBody>
          <a:bodyPr/>
          <a:lstStyle/>
          <a:p>
            <a:pPr>
              <a:defRPr/>
            </a:pPr>
            <a:r>
              <a:rPr kumimoji="1" lang="zh-TW" altLang="en-US" sz="2800" b="1" dirty="0">
                <a:solidFill>
                  <a:srgbClr val="FFFFFF"/>
                </a:solidFill>
                <a:effectLst>
                  <a:outerShdw blurRad="38100" dist="38100" dir="2700000" algn="tl">
                    <a:srgbClr val="C0C0C0"/>
                  </a:outerShdw>
                </a:effectLst>
              </a:rPr>
              <a:t>在线社区的推荐系统</a:t>
            </a:r>
          </a:p>
        </p:txBody>
      </p:sp>
      <p:grpSp>
        <p:nvGrpSpPr>
          <p:cNvPr id="111620" name="群組 20">
            <a:extLst>
              <a:ext uri="{FF2B5EF4-FFF2-40B4-BE49-F238E27FC236}">
                <a16:creationId xmlns:a16="http://schemas.microsoft.com/office/drawing/2014/main" id="{9F7161DD-C8B1-6249-B7CC-1016F92F4EEB}"/>
              </a:ext>
            </a:extLst>
          </p:cNvPr>
          <p:cNvGrpSpPr>
            <a:grpSpLocks/>
          </p:cNvGrpSpPr>
          <p:nvPr/>
        </p:nvGrpSpPr>
        <p:grpSpPr bwMode="auto">
          <a:xfrm>
            <a:off x="290513" y="1125538"/>
            <a:ext cx="6010275" cy="396875"/>
            <a:chOff x="577850" y="1196975"/>
            <a:chExt cx="6010373" cy="396875"/>
          </a:xfrm>
        </p:grpSpPr>
        <p:sp>
          <p:nvSpPr>
            <p:cNvPr id="6" name="Rectangle 5">
              <a:extLst>
                <a:ext uri="{FF2B5EF4-FFF2-40B4-BE49-F238E27FC236}">
                  <a16:creationId xmlns:a16="http://schemas.microsoft.com/office/drawing/2014/main" id="{CC72C986-D836-5C4E-B801-2B1859B7DF15}"/>
                </a:ext>
              </a:extLst>
            </p:cNvPr>
            <p:cNvSpPr>
              <a:spLocks noChangeArrowheads="1"/>
            </p:cNvSpPr>
            <p:nvPr/>
          </p:nvSpPr>
          <p:spPr bwMode="auto">
            <a:xfrm>
              <a:off x="1008069" y="1196975"/>
              <a:ext cx="5580154" cy="396875"/>
            </a:xfrm>
            <a:prstGeom prst="rect">
              <a:avLst/>
            </a:prstGeom>
            <a:solidFill>
              <a:srgbClr val="0070C0"/>
            </a:solidFill>
            <a:ln w="9525" algn="ctr">
              <a:noFill/>
              <a:miter lim="800000"/>
              <a:headEnd/>
              <a:tailEnd/>
            </a:ln>
            <a:effectLst/>
            <a:extLst/>
          </p:spPr>
          <p:txBody>
            <a:bodyPr>
              <a:spAutoFit/>
            </a:bodyPr>
            <a:lstStyle/>
            <a:p>
              <a:pPr algn="ctr">
                <a:defRPr/>
              </a:pPr>
              <a:r>
                <a:rPr lang="zh-TW" altLang="en-US" sz="2000" b="1" dirty="0">
                  <a:solidFill>
                    <a:schemeClr val="bg1"/>
                  </a:solidFill>
                  <a:effectLst>
                    <a:outerShdw blurRad="38100" dist="38100" dir="2700000" algn="tl">
                      <a:srgbClr val="000000"/>
                    </a:outerShdw>
                  </a:effectLst>
                  <a:latin typeface="微軟正黑體" pitchFamily="34" charset="-120"/>
                  <a:ea typeface="微軟正黑體" pitchFamily="34" charset="-120"/>
                  <a:cs typeface="Times New Roman" pitchFamily="18" charset="0"/>
                </a:rPr>
                <a:t>简单关系强度</a:t>
              </a:r>
            </a:p>
          </p:txBody>
        </p:sp>
        <p:sp>
          <p:nvSpPr>
            <p:cNvPr id="7" name="Rectangle 6">
              <a:extLst>
                <a:ext uri="{FF2B5EF4-FFF2-40B4-BE49-F238E27FC236}">
                  <a16:creationId xmlns:a16="http://schemas.microsoft.com/office/drawing/2014/main" id="{9502AC4E-C168-F841-920C-D9166859BE4A}"/>
                </a:ext>
              </a:extLst>
            </p:cNvPr>
            <p:cNvSpPr>
              <a:spLocks noChangeArrowheads="1"/>
            </p:cNvSpPr>
            <p:nvPr/>
          </p:nvSpPr>
          <p:spPr bwMode="auto">
            <a:xfrm>
              <a:off x="577850" y="1196975"/>
              <a:ext cx="311155" cy="396875"/>
            </a:xfrm>
            <a:prstGeom prst="rect">
              <a:avLst/>
            </a:prstGeom>
            <a:solidFill>
              <a:srgbClr val="CC0000"/>
            </a:solidFill>
            <a:ln w="9525" algn="ctr">
              <a:noFill/>
              <a:miter lim="800000"/>
              <a:headEnd/>
              <a:tailEnd/>
            </a:ln>
            <a:effectLst/>
          </p:spPr>
          <p:txBody>
            <a:bodyPr wrap="none">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algn="ctr" eaLnBrk="1" hangingPunct="1"/>
              <a:r>
                <a:rPr kumimoji="0" lang="en-US" altLang="zh-TW" sz="2000" b="1">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3</a:t>
              </a:r>
            </a:p>
          </p:txBody>
        </p:sp>
      </p:grpSp>
      <p:graphicFrame>
        <p:nvGraphicFramePr>
          <p:cNvPr id="34868" name="Group 52">
            <a:extLst>
              <a:ext uri="{FF2B5EF4-FFF2-40B4-BE49-F238E27FC236}">
                <a16:creationId xmlns:a16="http://schemas.microsoft.com/office/drawing/2014/main" id="{472D453E-C5BC-E949-BB21-0D0C09CBBA18}"/>
              </a:ext>
            </a:extLst>
          </p:cNvPr>
          <p:cNvGraphicFramePr>
            <a:graphicFrameLocks noGrp="1"/>
          </p:cNvGraphicFramePr>
          <p:nvPr/>
        </p:nvGraphicFramePr>
        <p:xfrm>
          <a:off x="323850" y="2478088"/>
          <a:ext cx="8569325" cy="1957388"/>
        </p:xfrm>
        <a:graphic>
          <a:graphicData uri="http://schemas.openxmlformats.org/drawingml/2006/table">
            <a:tbl>
              <a:tblPr/>
              <a:tblGrid>
                <a:gridCol w="2879725">
                  <a:extLst>
                    <a:ext uri="{9D8B030D-6E8A-4147-A177-3AD203B41FA5}">
                      <a16:colId xmlns:a16="http://schemas.microsoft.com/office/drawing/2014/main" val="1686151289"/>
                    </a:ext>
                  </a:extLst>
                </a:gridCol>
                <a:gridCol w="1655763">
                  <a:extLst>
                    <a:ext uri="{9D8B030D-6E8A-4147-A177-3AD203B41FA5}">
                      <a16:colId xmlns:a16="http://schemas.microsoft.com/office/drawing/2014/main" val="3473112615"/>
                    </a:ext>
                  </a:extLst>
                </a:gridCol>
                <a:gridCol w="1584325">
                  <a:extLst>
                    <a:ext uri="{9D8B030D-6E8A-4147-A177-3AD203B41FA5}">
                      <a16:colId xmlns:a16="http://schemas.microsoft.com/office/drawing/2014/main" val="3166899681"/>
                    </a:ext>
                  </a:extLst>
                </a:gridCol>
                <a:gridCol w="2449512">
                  <a:extLst>
                    <a:ext uri="{9D8B030D-6E8A-4147-A177-3AD203B41FA5}">
                      <a16:colId xmlns:a16="http://schemas.microsoft.com/office/drawing/2014/main" val="281250959"/>
                    </a:ext>
                  </a:extLst>
                </a:gridCol>
              </a:tblGrid>
              <a:tr h="488950">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User in relationship with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E-mails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Chats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Comments on blogs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6394794"/>
                  </a:ext>
                </a:extLst>
              </a:tr>
              <a:tr h="490538">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User 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82810820"/>
                  </a:ext>
                </a:extLst>
              </a:tr>
              <a:tr h="488950">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User v</a:t>
                      </a:r>
                      <a:endParaRPr kumimoji="0" lang="zh-TW" altLang="en-US" sz="2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5029927"/>
                  </a:ext>
                </a:extLst>
              </a:tr>
              <a:tr h="488950">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User z</a:t>
                      </a:r>
                      <a:endParaRPr kumimoji="0" lang="zh-TW" altLang="en-US" sz="2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a:ln>
                            <a:noFill/>
                          </a:ln>
                          <a:solidFill>
                            <a:schemeClr val="tx1"/>
                          </a:solidFill>
                          <a:effectLst/>
                          <a:latin typeface="Times New Roman" panose="02020603050405020304" pitchFamily="18" charset="0"/>
                          <a:ea typeface="微軟正黑體" panose="020B0604030504040204" pitchFamily="34"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Times New Roman" panose="02020603050405020304" pitchFamily="18" charset="0"/>
                          <a:ea typeface="微軟正黑體" panose="020B0604030504040204" pitchFamily="34" charset="-120"/>
                        </a:defRPr>
                      </a:lvl1pPr>
                      <a:lvl2pPr marL="742950" indent="-285750" eaLnBrk="0" hangingPunct="0">
                        <a:spcBef>
                          <a:spcPct val="20000"/>
                        </a:spcBef>
                        <a:buFont typeface="Arial" panose="020B0604020202020204" pitchFamily="34" charset="0"/>
                        <a:defRPr sz="2400">
                          <a:solidFill>
                            <a:schemeClr val="tx1"/>
                          </a:solidFill>
                          <a:latin typeface="Times New Roman" panose="02020603050405020304" pitchFamily="18" charset="0"/>
                          <a:ea typeface="微軟正黑體" panose="020B0604030504040204" pitchFamily="34" charset="-120"/>
                        </a:defRPr>
                      </a:lvl2pPr>
                      <a:lvl3pPr marL="1143000" indent="-228600" eaLnBrk="0" hangingPunct="0">
                        <a:spcBef>
                          <a:spcPct val="20000"/>
                        </a:spcBef>
                        <a:buFont typeface="Arial" panose="020B0604020202020204" pitchFamily="34" charset="0"/>
                        <a:defRPr sz="2000">
                          <a:solidFill>
                            <a:schemeClr val="tx1"/>
                          </a:solidFill>
                          <a:latin typeface="Times New Roman" panose="02020603050405020304" pitchFamily="18" charset="0"/>
                          <a:ea typeface="微軟正黑體" panose="020B0604030504040204" pitchFamily="34" charset="-120"/>
                        </a:defRPr>
                      </a:lvl3pPr>
                      <a:lvl4pPr marL="16002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4pPr>
                      <a:lvl5pPr marL="2057400" indent="-228600" eaLnBrk="0" hangingPunct="0">
                        <a:spcBef>
                          <a:spcPct val="20000"/>
                        </a:spcBef>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Times New Roman" panose="02020603050405020304" pitchFamily="18" charset="0"/>
                          <a:ea typeface="微軟正黑體" panose="020B0604030504040204" pitchFamily="34" charset="-120"/>
                        </a:defRPr>
                      </a:lvl9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tabLst/>
                      </a:pPr>
                      <a:r>
                        <a:rPr kumimoji="0" lang="en-US" altLang="zh-TW" sz="18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4569568"/>
                  </a:ext>
                </a:extLst>
              </a:tr>
            </a:tbl>
          </a:graphicData>
        </a:graphic>
      </p:graphicFrame>
      <p:sp>
        <p:nvSpPr>
          <p:cNvPr id="32" name="矩形 31">
            <a:extLst>
              <a:ext uri="{FF2B5EF4-FFF2-40B4-BE49-F238E27FC236}">
                <a16:creationId xmlns:a16="http://schemas.microsoft.com/office/drawing/2014/main" id="{8D3EB512-B46F-5645-9D8E-18BC03646C53}"/>
              </a:ext>
            </a:extLst>
          </p:cNvPr>
          <p:cNvSpPr>
            <a:spLocks noChangeAspect="1"/>
          </p:cNvSpPr>
          <p:nvPr/>
        </p:nvSpPr>
        <p:spPr>
          <a:xfrm>
            <a:off x="7956550" y="5697538"/>
            <a:ext cx="1008063" cy="468312"/>
          </a:xfrm>
          <a:prstGeom prst="rect">
            <a:avLst/>
          </a:prstGeom>
          <a:solidFill>
            <a:srgbClr val="582C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rgbClr val="FFFFFF"/>
                </a:solidFill>
                <a:effectLst>
                  <a:outerShdw blurRad="38100" dist="38100" dir="2700000" algn="tl">
                    <a:srgbClr val="000000"/>
                  </a:outerShdw>
                </a:effectLst>
              </a:rPr>
              <a:t>21</a:t>
            </a:r>
          </a:p>
        </p:txBody>
      </p:sp>
      <p:sp>
        <p:nvSpPr>
          <p:cNvPr id="20" name="矩形 19">
            <a:extLst>
              <a:ext uri="{FF2B5EF4-FFF2-40B4-BE49-F238E27FC236}">
                <a16:creationId xmlns:a16="http://schemas.microsoft.com/office/drawing/2014/main" id="{C9E5DC8E-E4B9-F04C-A93B-A627D65656C0}"/>
              </a:ext>
            </a:extLst>
          </p:cNvPr>
          <p:cNvSpPr/>
          <p:nvPr/>
        </p:nvSpPr>
        <p:spPr>
          <a:xfrm>
            <a:off x="323850" y="1700213"/>
            <a:ext cx="8642350" cy="576262"/>
          </a:xfrm>
          <a:prstGeom prst="rect">
            <a:avLst/>
          </a:prstGeom>
          <a:solidFill>
            <a:schemeClr val="bg1">
              <a:alpha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buFontTx/>
              <a:buBlip>
                <a:blip r:embed="rId2"/>
              </a:buBlip>
            </a:pPr>
            <a:r>
              <a:rPr kumimoji="0" lang="zh-TW" altLang="en-US" b="1" dirty="0">
                <a:latin typeface="微軟正黑體" panose="020B0604030504040204" pitchFamily="34" charset="-120"/>
                <a:ea typeface="微軟正黑體" panose="020B0604030504040204" pitchFamily="34" charset="-120"/>
              </a:rPr>
              <a:t>表</a:t>
            </a:r>
            <a:r>
              <a:rPr kumimoji="0" lang="en-US" altLang="zh-TW" b="1" dirty="0">
                <a:latin typeface="微軟正黑體" panose="020B0604030504040204" pitchFamily="34" charset="-120"/>
                <a:ea typeface="微軟正黑體" panose="020B0604030504040204" pitchFamily="34" charset="-120"/>
              </a:rPr>
              <a:t>{4.15}</a:t>
            </a:r>
            <a:r>
              <a:rPr kumimoji="0" lang="zh-TW" altLang="en-US" b="1" dirty="0">
                <a:latin typeface="微軟正黑體" panose="020B0604030504040204" pitchFamily="34" charset="-120"/>
                <a:ea typeface="微軟正黑體" panose="020B0604030504040204" pitchFamily="34" charset="-120"/>
              </a:rPr>
              <a:t>该方法和交换信息的频率运用在</a:t>
            </a:r>
            <a:r>
              <a:rPr kumimoji="0" lang="en-US" altLang="zh-TW" b="1" dirty="0">
                <a:latin typeface="微軟正黑體" panose="020B0604030504040204" pitchFamily="34" charset="-120"/>
                <a:ea typeface="微軟正黑體" panose="020B0604030504040204" pitchFamily="34" charset="-120"/>
              </a:rPr>
              <a:t>Y</a:t>
            </a:r>
            <a:r>
              <a:rPr kumimoji="0" lang="zh-TW" altLang="en-US" b="1" dirty="0">
                <a:latin typeface="微軟正黑體" panose="020B0604030504040204" pitchFamily="34" charset="-120"/>
                <a:ea typeface="微軟正黑體" panose="020B0604030504040204" pitchFamily="34" charset="-120"/>
              </a:rPr>
              <a:t>用户与其他用户之间</a:t>
            </a:r>
          </a:p>
        </p:txBody>
      </p:sp>
      <p:sp>
        <p:nvSpPr>
          <p:cNvPr id="111650" name="Rectangle 55">
            <a:extLst>
              <a:ext uri="{FF2B5EF4-FFF2-40B4-BE49-F238E27FC236}">
                <a16:creationId xmlns:a16="http://schemas.microsoft.com/office/drawing/2014/main" id="{8F2DC505-66D3-2940-94B8-2FA0573FE7E0}"/>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endParaRPr lang="zh-TW" altLang="en-US"/>
          </a:p>
        </p:txBody>
      </p:sp>
      <p:pic>
        <p:nvPicPr>
          <p:cNvPr id="111651" name="Picture 54">
            <a:extLst>
              <a:ext uri="{FF2B5EF4-FFF2-40B4-BE49-F238E27FC236}">
                <a16:creationId xmlns:a16="http://schemas.microsoft.com/office/drawing/2014/main" id="{198B0796-DE3F-BD4F-A940-F0B80BB8755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4724400"/>
            <a:ext cx="46688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Rectangle 56">
            <a:extLst>
              <a:ext uri="{FF2B5EF4-FFF2-40B4-BE49-F238E27FC236}">
                <a16:creationId xmlns:a16="http://schemas.microsoft.com/office/drawing/2014/main" id="{BC4E52BC-B773-8743-A030-2923B41D567A}"/>
              </a:ext>
            </a:extLst>
          </p:cNvPr>
          <p:cNvSpPr>
            <a:spLocks noChangeArrowheads="1"/>
          </p:cNvSpPr>
          <p:nvPr/>
        </p:nvSpPr>
        <p:spPr bwMode="auto">
          <a:xfrm>
            <a:off x="0" y="63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9pPr>
          </a:lstStyle>
          <a:p>
            <a:endParaRPr lang="zh-TW" altLang="zh-TW"/>
          </a:p>
        </p:txBody>
      </p:sp>
      <p:sp>
        <p:nvSpPr>
          <p:cNvPr id="111653" name="Rectangle 58">
            <a:extLst>
              <a:ext uri="{FF2B5EF4-FFF2-40B4-BE49-F238E27FC236}">
                <a16:creationId xmlns:a16="http://schemas.microsoft.com/office/drawing/2014/main" id="{482AA459-EB67-474E-8008-E66D0C986A99}"/>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endParaRPr lang="zh-TW" altLang="en-US"/>
          </a:p>
        </p:txBody>
      </p:sp>
      <p:pic>
        <p:nvPicPr>
          <p:cNvPr id="111654" name="Picture 57">
            <a:extLst>
              <a:ext uri="{FF2B5EF4-FFF2-40B4-BE49-F238E27FC236}">
                <a16:creationId xmlns:a16="http://schemas.microsoft.com/office/drawing/2014/main" id="{D55AA694-1103-3147-B3A7-033D8F229A6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5229225"/>
            <a:ext cx="46085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5" name="Rectangle 59">
            <a:extLst>
              <a:ext uri="{FF2B5EF4-FFF2-40B4-BE49-F238E27FC236}">
                <a16:creationId xmlns:a16="http://schemas.microsoft.com/office/drawing/2014/main" id="{ADFD67EE-894B-4241-9181-931136921A39}"/>
              </a:ext>
            </a:extLst>
          </p:cNvPr>
          <p:cNvSpPr>
            <a:spLocks noChangeArrowheads="1"/>
          </p:cNvSpPr>
          <p:nvPr/>
        </p:nvSpPr>
        <p:spPr bwMode="auto">
          <a:xfrm>
            <a:off x="0" y="63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9pPr>
          </a:lstStyle>
          <a:p>
            <a:endParaRPr lang="zh-TW" altLang="zh-TW"/>
          </a:p>
        </p:txBody>
      </p:sp>
      <p:sp>
        <p:nvSpPr>
          <p:cNvPr id="111656" name="Rectangle 61">
            <a:extLst>
              <a:ext uri="{FF2B5EF4-FFF2-40B4-BE49-F238E27FC236}">
                <a16:creationId xmlns:a16="http://schemas.microsoft.com/office/drawing/2014/main" id="{8EF819D5-0E95-3C41-BF8C-E1B18DBCE8D5}"/>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endParaRPr lang="zh-TW" altLang="en-US"/>
          </a:p>
        </p:txBody>
      </p:sp>
      <p:pic>
        <p:nvPicPr>
          <p:cNvPr id="111657" name="Picture 60">
            <a:extLst>
              <a:ext uri="{FF2B5EF4-FFF2-40B4-BE49-F238E27FC236}">
                <a16:creationId xmlns:a16="http://schemas.microsoft.com/office/drawing/2014/main" id="{FC614D46-EA90-0940-A69C-39EB429993A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5732463"/>
            <a:ext cx="460851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8" name="Rectangle 62">
            <a:extLst>
              <a:ext uri="{FF2B5EF4-FFF2-40B4-BE49-F238E27FC236}">
                <a16:creationId xmlns:a16="http://schemas.microsoft.com/office/drawing/2014/main" id="{C73FD3BE-B3F8-B746-9A11-F18F9A804A81}"/>
              </a:ext>
            </a:extLst>
          </p:cNvPr>
          <p:cNvSpPr>
            <a:spLocks noChangeArrowheads="1"/>
          </p:cNvSpPr>
          <p:nvPr/>
        </p:nvSpPr>
        <p:spPr bwMode="auto">
          <a:xfrm>
            <a:off x="0" y="63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9pPr>
          </a:lstStyle>
          <a:p>
            <a:endParaRPr lang="zh-TW" altLang="zh-TW"/>
          </a:p>
        </p:txBody>
      </p:sp>
      <p:sp>
        <p:nvSpPr>
          <p:cNvPr id="111659" name="Rectangle 64">
            <a:extLst>
              <a:ext uri="{FF2B5EF4-FFF2-40B4-BE49-F238E27FC236}">
                <a16:creationId xmlns:a16="http://schemas.microsoft.com/office/drawing/2014/main" id="{1FB3FE04-2E3D-6441-A21F-89D22CFF93E5}"/>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endParaRPr lang="zh-TW" altLang="en-US"/>
          </a:p>
        </p:txBody>
      </p:sp>
      <p:pic>
        <p:nvPicPr>
          <p:cNvPr id="111660" name="Picture 63">
            <a:extLst>
              <a:ext uri="{FF2B5EF4-FFF2-40B4-BE49-F238E27FC236}">
                <a16:creationId xmlns:a16="http://schemas.microsoft.com/office/drawing/2014/main" id="{7413FCC5-CC82-F44F-B28A-C2E178BE7EB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4163" y="4883150"/>
            <a:ext cx="2808287"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61" name="Rectangle 65">
            <a:extLst>
              <a:ext uri="{FF2B5EF4-FFF2-40B4-BE49-F238E27FC236}">
                <a16:creationId xmlns:a16="http://schemas.microsoft.com/office/drawing/2014/main" id="{94AC7526-E2DE-0F46-B909-3B0E0E1C0CD6}"/>
              </a:ext>
            </a:extLst>
          </p:cNvPr>
          <p:cNvSpPr>
            <a:spLocks noChangeArrowheads="1"/>
          </p:cNvSpPr>
          <p:nvPr/>
        </p:nvSpPr>
        <p:spPr bwMode="auto">
          <a:xfrm>
            <a:off x="0" y="914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tabLst>
                <a:tab pos="657225" algn="l"/>
              </a:tabLst>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tabLst>
                <a:tab pos="657225" algn="l"/>
              </a:tabLst>
              <a:defRPr kumimoji="1">
                <a:solidFill>
                  <a:schemeClr val="tx1"/>
                </a:solidFill>
                <a:latin typeface="Calibri" panose="020F0502020204030204" pitchFamily="34" charset="0"/>
                <a:ea typeface="新細明體" panose="02020500000000000000" pitchFamily="18" charset="-120"/>
              </a:defRPr>
            </a:lvl9pPr>
          </a:lstStyle>
          <a:p>
            <a:endParaRPr lang="zh-TW" altLang="zh-TW"/>
          </a:p>
        </p:txBody>
      </p:sp>
    </p:spTree>
    <p:extLst>
      <p:ext uri="{BB962C8B-B14F-4D97-AF65-F5344CB8AC3E}">
        <p14:creationId xmlns:p14="http://schemas.microsoft.com/office/powerpoint/2010/main" val="256505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B4F5EFF3-0DBB-FD45-A250-37C348B251ED}"/>
              </a:ext>
            </a:extLst>
          </p:cNvPr>
          <p:cNvSpPr>
            <a:spLocks noGrp="1"/>
          </p:cNvSpPr>
          <p:nvPr>
            <p:ph type="title" idx="4294967295"/>
          </p:nvPr>
        </p:nvSpPr>
        <p:spPr>
          <a:xfrm>
            <a:off x="457200" y="1371600"/>
            <a:ext cx="3810000" cy="815975"/>
          </a:xfrm>
        </p:spPr>
        <p:txBody>
          <a:bodyPr>
            <a:noAutofit/>
          </a:bodyPr>
          <a:lstStyle/>
          <a:p>
            <a:pPr eaLnBrk="1" hangingPunct="1"/>
            <a:r>
              <a:rPr lang="zh-CN" altLang="en-US" b="1" dirty="0">
                <a:solidFill>
                  <a:srgbClr val="438086"/>
                </a:solidFill>
                <a:latin typeface="+mj-ea"/>
              </a:rPr>
              <a:t>淘宝的个性化推荐系统实践</a:t>
            </a:r>
          </a:p>
        </p:txBody>
      </p:sp>
      <p:pic>
        <p:nvPicPr>
          <p:cNvPr id="28675" name="图片 16" descr="C:\Users\Administrator\Desktop\推荐算法流程图2.jpg">
            <a:extLst>
              <a:ext uri="{FF2B5EF4-FFF2-40B4-BE49-F238E27FC236}">
                <a16:creationId xmlns:a16="http://schemas.microsoft.com/office/drawing/2014/main" id="{DFC9164F-3406-1249-A8B5-360DDC558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888077"/>
            <a:ext cx="4851348" cy="574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8094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457200" y="414338"/>
            <a:ext cx="8229600" cy="1066800"/>
          </a:xfrm>
        </p:spPr>
        <p:txBody>
          <a:bodyPr>
            <a:normAutofit/>
          </a:bodyPr>
          <a:lstStyle/>
          <a:p>
            <a:r>
              <a:rPr lang="zh-CN" altLang="en-US" sz="3200" b="1" dirty="0">
                <a:solidFill>
                  <a:srgbClr val="438086"/>
                </a:solidFill>
                <a:latin typeface="+mn-ea"/>
                <a:ea typeface="+mn-ea"/>
              </a:rPr>
              <a:t>内容</a:t>
            </a:r>
            <a:endParaRPr lang="en-US" altLang="en-US" sz="3200" b="1" dirty="0">
              <a:solidFill>
                <a:srgbClr val="438086"/>
              </a:solidFill>
              <a:latin typeface="+mn-ea"/>
              <a:ea typeface="+mn-ea"/>
            </a:endParaRPr>
          </a:p>
        </p:txBody>
      </p:sp>
      <p:sp>
        <p:nvSpPr>
          <p:cNvPr id="3" name="矩形 19">
            <a:extLst>
              <a:ext uri="{FF2B5EF4-FFF2-40B4-BE49-F238E27FC236}">
                <a16:creationId xmlns:a16="http://schemas.microsoft.com/office/drawing/2014/main" id="{AFB622A4-71D5-544D-93D7-F8252202994E}"/>
              </a:ext>
            </a:extLst>
          </p:cNvPr>
          <p:cNvSpPr/>
          <p:nvPr/>
        </p:nvSpPr>
        <p:spPr>
          <a:xfrm>
            <a:off x="6588125" y="2781300"/>
            <a:ext cx="2305050" cy="331152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indent="0" eaLnBrk="1" hangingPunct="1"/>
            <a:r>
              <a:rPr kumimoji="0" lang="zh-CN" altLang="en-US" sz="1600" dirty="0">
                <a:latin typeface="+mn-ea"/>
                <a:ea typeface="+mn-ea"/>
                <a:cs typeface="Times New Roman" panose="02020603050405020304" pitchFamily="18" charset="0"/>
              </a:rPr>
              <a:t>基于以下事实得出：用户</a:t>
            </a:r>
            <a:r>
              <a:rPr kumimoji="0" lang="en-US" altLang="zh-CN" sz="1600" dirty="0">
                <a:latin typeface="+mn-ea"/>
                <a:ea typeface="+mn-ea"/>
                <a:cs typeface="Times New Roman" panose="02020603050405020304" pitchFamily="18" charset="0"/>
              </a:rPr>
              <a:t>x</a:t>
            </a:r>
            <a:r>
              <a:rPr kumimoji="0" lang="zh-CN" altLang="en-US" sz="1600" dirty="0">
                <a:latin typeface="+mn-ea"/>
                <a:ea typeface="+mn-ea"/>
                <a:cs typeface="Times New Roman" panose="02020603050405020304" pitchFamily="18" charset="0"/>
              </a:rPr>
              <a:t>和</a:t>
            </a:r>
            <a:r>
              <a:rPr kumimoji="0" lang="en-US" altLang="zh-CN" sz="1600" dirty="0">
                <a:latin typeface="+mn-ea"/>
                <a:ea typeface="+mn-ea"/>
                <a:cs typeface="Times New Roman" panose="02020603050405020304" pitchFamily="18" charset="0"/>
              </a:rPr>
              <a:t>y</a:t>
            </a:r>
            <a:r>
              <a:rPr kumimoji="0" lang="zh-CN" altLang="en-US" sz="1600" dirty="0">
                <a:latin typeface="+mn-ea"/>
                <a:ea typeface="+mn-ea"/>
                <a:cs typeface="Times New Roman" panose="02020603050405020304" pitchFamily="18" charset="0"/>
              </a:rPr>
              <a:t>在第</a:t>
            </a:r>
            <a:r>
              <a:rPr kumimoji="0" lang="en-US" altLang="zh-CN" sz="1600" dirty="0">
                <a:latin typeface="+mn-ea"/>
                <a:ea typeface="+mn-ea"/>
                <a:cs typeface="Times New Roman" panose="02020603050405020304" pitchFamily="18" charset="0"/>
              </a:rPr>
              <a:t>3</a:t>
            </a:r>
            <a:r>
              <a:rPr kumimoji="0" lang="zh-CN" altLang="en-US" sz="1600" dirty="0">
                <a:latin typeface="+mn-ea"/>
                <a:ea typeface="+mn-ea"/>
                <a:cs typeface="Times New Roman" panose="02020603050405020304" pitchFamily="18" charset="0"/>
              </a:rPr>
              <a:t>级拥有两个共同兴趣（网球和滑雪），在第</a:t>
            </a:r>
            <a:r>
              <a:rPr kumimoji="0" lang="en-US" altLang="zh-CN" sz="1600" dirty="0">
                <a:latin typeface="+mn-ea"/>
                <a:ea typeface="+mn-ea"/>
                <a:cs typeface="Times New Roman" panose="02020603050405020304" pitchFamily="18" charset="0"/>
              </a:rPr>
              <a:t>2</a:t>
            </a:r>
            <a:r>
              <a:rPr kumimoji="0" lang="zh-CN" altLang="en-US" sz="1600" dirty="0">
                <a:latin typeface="+mn-ea"/>
                <a:ea typeface="+mn-ea"/>
                <a:cs typeface="Times New Roman" panose="02020603050405020304" pitchFamily="18" charset="0"/>
              </a:rPr>
              <a:t>级具有一个共同兴趣</a:t>
            </a:r>
            <a:r>
              <a:rPr kumimoji="0" lang="en-US" altLang="zh-CN" sz="1600" dirty="0">
                <a:latin typeface="+mn-ea"/>
                <a:ea typeface="+mn-ea"/>
                <a:cs typeface="Times New Roman" panose="02020603050405020304" pitchFamily="18" charset="0"/>
              </a:rPr>
              <a:t>water</a:t>
            </a:r>
            <a:r>
              <a:rPr kumimoji="0" lang="zh-CN" altLang="en-US" sz="1600" dirty="0">
                <a:latin typeface="+mn-ea"/>
                <a:ea typeface="+mn-ea"/>
                <a:cs typeface="Times New Roman" panose="02020603050405020304" pitchFamily="18" charset="0"/>
              </a:rPr>
              <a:t>（用户</a:t>
            </a:r>
            <a:r>
              <a:rPr kumimoji="0" lang="en-US" altLang="zh-CN" sz="1600" dirty="0">
                <a:latin typeface="+mn-ea"/>
                <a:ea typeface="+mn-ea"/>
                <a:cs typeface="Times New Roman" panose="02020603050405020304" pitchFamily="18" charset="0"/>
              </a:rPr>
              <a:t>x</a:t>
            </a:r>
            <a:r>
              <a:rPr kumimoji="0" lang="zh-CN" altLang="en-US" sz="1600" dirty="0">
                <a:latin typeface="+mn-ea"/>
                <a:ea typeface="+mn-ea"/>
                <a:cs typeface="Times New Roman" panose="02020603050405020304" pitchFamily="18" charset="0"/>
              </a:rPr>
              <a:t>喜欢</a:t>
            </a:r>
            <a:r>
              <a:rPr kumimoji="0" lang="zh-TW" altLang="en-US" sz="1600" dirty="0">
                <a:latin typeface="+mn-ea"/>
                <a:ea typeface="+mn-ea"/>
                <a:cs typeface="Times New Roman" panose="02020603050405020304" pitchFamily="18" charset="0"/>
              </a:rPr>
              <a:t>冲浪</a:t>
            </a:r>
            <a:r>
              <a:rPr kumimoji="0" lang="zh-CN" altLang="en-US" sz="1600" dirty="0">
                <a:latin typeface="+mn-ea"/>
                <a:ea typeface="+mn-ea"/>
                <a:cs typeface="Times New Roman" panose="02020603050405020304" pitchFamily="18" charset="0"/>
              </a:rPr>
              <a:t>，用户</a:t>
            </a:r>
            <a:r>
              <a:rPr kumimoji="0" lang="en-US" altLang="zh-CN" sz="1600" dirty="0">
                <a:latin typeface="+mn-ea"/>
                <a:ea typeface="+mn-ea"/>
                <a:cs typeface="Times New Roman" panose="02020603050405020304" pitchFamily="18" charset="0"/>
              </a:rPr>
              <a:t>y</a:t>
            </a:r>
            <a:r>
              <a:rPr kumimoji="0" lang="zh-CN" altLang="en-US" sz="1600" dirty="0">
                <a:latin typeface="+mn-ea"/>
                <a:ea typeface="+mn-ea"/>
                <a:cs typeface="Times New Roman" panose="02020603050405020304" pitchFamily="18" charset="0"/>
              </a:rPr>
              <a:t>喜欢</a:t>
            </a:r>
            <a:r>
              <a:rPr kumimoji="0" lang="zh-TW" altLang="en-US" sz="1600" dirty="0">
                <a:latin typeface="+mn-ea"/>
                <a:ea typeface="+mn-ea"/>
                <a:cs typeface="Times New Roman" panose="02020603050405020304" pitchFamily="18" charset="0"/>
              </a:rPr>
              <a:t>潜水</a:t>
            </a:r>
            <a:r>
              <a:rPr kumimoji="0" lang="en-US" altLang="zh-TW" sz="1600" dirty="0">
                <a:latin typeface="+mn-ea"/>
                <a:ea typeface="+mn-ea"/>
                <a:cs typeface="Times New Roman" panose="02020603050405020304" pitchFamily="18" charset="0"/>
              </a:rPr>
              <a:t>).</a:t>
            </a:r>
          </a:p>
          <a:p>
            <a:pPr marL="0" indent="0" eaLnBrk="1" hangingPunct="1"/>
            <a:r>
              <a:rPr kumimoji="0" lang="zh-CN" altLang="en-US" sz="1600" dirty="0">
                <a:latin typeface="+mn-ea"/>
                <a:ea typeface="+mn-ea"/>
                <a:cs typeface="Times New Roman" panose="02020603050405020304" pitchFamily="18" charset="0"/>
              </a:rPr>
              <a:t>加了两次</a:t>
            </a:r>
            <a:r>
              <a:rPr kumimoji="0" lang="en-US" altLang="zh-CN" sz="1600" dirty="0">
                <a:latin typeface="+mn-ea"/>
                <a:ea typeface="+mn-ea"/>
                <a:cs typeface="Times New Roman" panose="02020603050405020304" pitchFamily="18" charset="0"/>
              </a:rPr>
              <a:t>1</a:t>
            </a:r>
            <a:r>
              <a:rPr kumimoji="0" lang="zh-CN" altLang="en-US" sz="1600" dirty="0">
                <a:latin typeface="+mn-ea"/>
                <a:ea typeface="+mn-ea"/>
                <a:cs typeface="Times New Roman" panose="02020603050405020304" pitchFamily="18" charset="0"/>
              </a:rPr>
              <a:t>分和一次</a:t>
            </a:r>
            <a:r>
              <a:rPr kumimoji="0" lang="en-US" altLang="zh-CN" sz="1600" dirty="0">
                <a:latin typeface="+mn-ea"/>
                <a:ea typeface="+mn-ea"/>
                <a:cs typeface="Times New Roman" panose="02020603050405020304" pitchFamily="18" charset="0"/>
              </a:rPr>
              <a:t>0.5</a:t>
            </a:r>
            <a:r>
              <a:rPr kumimoji="0" lang="zh-CN" altLang="en-US" sz="1600" dirty="0">
                <a:latin typeface="+mn-ea"/>
                <a:ea typeface="+mn-ea"/>
                <a:cs typeface="Times New Roman" panose="02020603050405020304" pitchFamily="18" charset="0"/>
              </a:rPr>
              <a:t>分</a:t>
            </a:r>
            <a:endParaRPr kumimoji="0" lang="zh-TW" altLang="zh-TW" sz="2000" dirty="0">
              <a:latin typeface="+mn-ea"/>
              <a:ea typeface="+mn-ea"/>
              <a:cs typeface="Times New Roman" panose="02020603050405020304" pitchFamily="18" charset="0"/>
            </a:endParaRPr>
          </a:p>
          <a:p>
            <a:pPr marL="0" indent="0" eaLnBrk="1" hangingPunct="1"/>
            <a:endParaRPr kumimoji="0" lang="en-US" altLang="zh-TW" sz="2000" dirty="0">
              <a:latin typeface="+mn-ea"/>
              <a:ea typeface="+mn-ea"/>
              <a:cs typeface="Times New Roman" panose="02020603050405020304" pitchFamily="18" charset="0"/>
            </a:endParaRPr>
          </a:p>
        </p:txBody>
      </p:sp>
      <p:graphicFrame>
        <p:nvGraphicFramePr>
          <p:cNvPr id="6" name="表格 14">
            <a:extLst>
              <a:ext uri="{FF2B5EF4-FFF2-40B4-BE49-F238E27FC236}">
                <a16:creationId xmlns:a16="http://schemas.microsoft.com/office/drawing/2014/main" id="{9EF86E6E-9A3B-BA4F-BBF8-441D11B374E2}"/>
              </a:ext>
            </a:extLst>
          </p:cNvPr>
          <p:cNvGraphicFramePr>
            <a:graphicFrameLocks noGrp="1"/>
          </p:cNvGraphicFramePr>
          <p:nvPr>
            <p:extLst>
              <p:ext uri="{D42A27DB-BD31-4B8C-83A1-F6EECF244321}">
                <p14:modId xmlns:p14="http://schemas.microsoft.com/office/powerpoint/2010/main" val="3281185981"/>
              </p:ext>
            </p:extLst>
          </p:nvPr>
        </p:nvGraphicFramePr>
        <p:xfrm>
          <a:off x="611188" y="2205038"/>
          <a:ext cx="5761038" cy="1463676"/>
        </p:xfrm>
        <a:graphic>
          <a:graphicData uri="http://schemas.openxmlformats.org/drawingml/2006/table">
            <a:tbl>
              <a:tblPr/>
              <a:tblGrid>
                <a:gridCol w="1151932">
                  <a:extLst>
                    <a:ext uri="{9D8B030D-6E8A-4147-A177-3AD203B41FA5}">
                      <a16:colId xmlns:a16="http://schemas.microsoft.com/office/drawing/2014/main" val="20000"/>
                    </a:ext>
                  </a:extLst>
                </a:gridCol>
                <a:gridCol w="1151932">
                  <a:extLst>
                    <a:ext uri="{9D8B030D-6E8A-4147-A177-3AD203B41FA5}">
                      <a16:colId xmlns:a16="http://schemas.microsoft.com/office/drawing/2014/main" val="20001"/>
                    </a:ext>
                  </a:extLst>
                </a:gridCol>
                <a:gridCol w="1151932">
                  <a:extLst>
                    <a:ext uri="{9D8B030D-6E8A-4147-A177-3AD203B41FA5}">
                      <a16:colId xmlns:a16="http://schemas.microsoft.com/office/drawing/2014/main" val="20002"/>
                    </a:ext>
                  </a:extLst>
                </a:gridCol>
                <a:gridCol w="1152621">
                  <a:extLst>
                    <a:ext uri="{9D8B030D-6E8A-4147-A177-3AD203B41FA5}">
                      <a16:colId xmlns:a16="http://schemas.microsoft.com/office/drawing/2014/main" val="20003"/>
                    </a:ext>
                  </a:extLst>
                </a:gridCol>
                <a:gridCol w="1152621">
                  <a:extLst>
                    <a:ext uri="{9D8B030D-6E8A-4147-A177-3AD203B41FA5}">
                      <a16:colId xmlns:a16="http://schemas.microsoft.com/office/drawing/2014/main" val="20004"/>
                    </a:ext>
                  </a:extLst>
                </a:gridCol>
              </a:tblGrid>
              <a:tr h="243946">
                <a:tc>
                  <a:txBody>
                    <a:bodyPr/>
                    <a:lstStyle/>
                    <a:p>
                      <a:pPr algn="ctr">
                        <a:spcAft>
                          <a:spcPts val="0"/>
                        </a:spcAft>
                      </a:pPr>
                      <a:endParaRPr kumimoji="0" lang="en-US"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Level 0</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Level 1</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Level 2</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Level 3</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6">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Book</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Book</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category</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Author</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Title</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946">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Music</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Music</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category</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Performer</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Title</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6">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Movie</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Movie</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category</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Title</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6">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Sport</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Sport</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category</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Location</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Name</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3946">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  Points</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0.20</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0.40</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0.50</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600" kern="1200" dirty="0">
                          <a:solidFill>
                            <a:schemeClr val="tx1"/>
                          </a:solidFill>
                          <a:latin typeface="微軟正黑體" pitchFamily="34" charset="-120"/>
                          <a:ea typeface="微軟正黑體" pitchFamily="34" charset="-120"/>
                          <a:cs typeface="+mn-cs"/>
                        </a:rPr>
                        <a:t>1</a:t>
                      </a:r>
                      <a:endParaRPr kumimoji="0" lang="zh-TW" altLang="en-US" sz="1600" kern="1200" dirty="0">
                        <a:solidFill>
                          <a:schemeClr val="tx1"/>
                        </a:solidFill>
                        <a:latin typeface="微軟正黑體" pitchFamily="34" charset="-120"/>
                        <a:ea typeface="微軟正黑體" pitchFamily="34" charset="-120"/>
                        <a:cs typeface="+mn-cs"/>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Rectangle 5">
            <a:extLst>
              <a:ext uri="{FF2B5EF4-FFF2-40B4-BE49-F238E27FC236}">
                <a16:creationId xmlns:a16="http://schemas.microsoft.com/office/drawing/2014/main" id="{FFED1668-E007-2640-B848-C4575BE12436}"/>
              </a:ext>
            </a:extLst>
          </p:cNvPr>
          <p:cNvSpPr>
            <a:spLocks noChangeArrowheads="1"/>
          </p:cNvSpPr>
          <p:nvPr/>
        </p:nvSpPr>
        <p:spPr bwMode="auto">
          <a:xfrm>
            <a:off x="539750" y="1700213"/>
            <a:ext cx="7993063" cy="400050"/>
          </a:xfrm>
          <a:prstGeom prst="rect">
            <a:avLst/>
          </a:prstGeom>
          <a:solidFill>
            <a:srgbClr val="438086"/>
          </a:solidFill>
          <a:ln w="9525" algn="ctr">
            <a:noFill/>
            <a:miter lim="800000"/>
            <a:headEnd/>
            <a:tailEnd/>
          </a:ln>
          <a:effectLst/>
          <a:extLst/>
        </p:spPr>
        <p:txBody>
          <a:bodyPr wrap="square">
            <a:spAutoFit/>
          </a:bodyPr>
          <a:lstStyle/>
          <a:p>
            <a:pPr algn="ctr" fontAlgn="auto">
              <a:spcBef>
                <a:spcPts val="0"/>
              </a:spcBef>
              <a:spcAft>
                <a:spcPts val="0"/>
              </a:spcAft>
              <a:defRPr/>
            </a:pPr>
            <a:r>
              <a:rPr lang="zh-CN" altLang="en-US" sz="2000" b="1" dirty="0">
                <a:solidFill>
                  <a:schemeClr val="bg1"/>
                </a:solidFill>
                <a:effectLst>
                  <a:outerShdw blurRad="38100" dist="38100" dir="2700000" algn="tl">
                    <a:srgbClr val="000000"/>
                  </a:outerShdw>
                </a:effectLst>
                <a:latin typeface="+mn-ea"/>
                <a:cs typeface="Times New Roman" pitchFamily="18" charset="0"/>
              </a:rPr>
              <a:t>给不同级别的兴趣分配点数</a:t>
            </a:r>
            <a:endParaRPr kumimoji="0" lang="en-US" altLang="zh-TW" sz="2000" b="1" dirty="0">
              <a:solidFill>
                <a:schemeClr val="bg1"/>
              </a:solidFill>
              <a:effectLst>
                <a:outerShdw blurRad="38100" dist="38100" dir="2700000" algn="tl">
                  <a:srgbClr val="000000"/>
                </a:outerShdw>
              </a:effectLst>
              <a:latin typeface="+mn-ea"/>
              <a:cs typeface="Times New Roman" pitchFamily="18" charset="0"/>
            </a:endParaRPr>
          </a:p>
        </p:txBody>
      </p:sp>
      <p:sp>
        <p:nvSpPr>
          <p:cNvPr id="8" name="橢圓 16">
            <a:extLst>
              <a:ext uri="{FF2B5EF4-FFF2-40B4-BE49-F238E27FC236}">
                <a16:creationId xmlns:a16="http://schemas.microsoft.com/office/drawing/2014/main" id="{9089C3CE-DD79-9D4C-BE3D-4FB0BC432485}"/>
              </a:ext>
            </a:extLst>
          </p:cNvPr>
          <p:cNvSpPr/>
          <p:nvPr/>
        </p:nvSpPr>
        <p:spPr>
          <a:xfrm>
            <a:off x="4067175" y="3429000"/>
            <a:ext cx="1152525" cy="360363"/>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mn-ea"/>
            </a:endParaRPr>
          </a:p>
        </p:txBody>
      </p:sp>
      <p:sp>
        <p:nvSpPr>
          <p:cNvPr id="9" name="橢圓 17">
            <a:extLst>
              <a:ext uri="{FF2B5EF4-FFF2-40B4-BE49-F238E27FC236}">
                <a16:creationId xmlns:a16="http://schemas.microsoft.com/office/drawing/2014/main" id="{242A66F0-7A35-F94A-B346-5EBB203EDE48}"/>
              </a:ext>
            </a:extLst>
          </p:cNvPr>
          <p:cNvSpPr/>
          <p:nvPr/>
        </p:nvSpPr>
        <p:spPr>
          <a:xfrm>
            <a:off x="5292725" y="3429000"/>
            <a:ext cx="1079500" cy="360363"/>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mn-ea"/>
            </a:endParaRPr>
          </a:p>
        </p:txBody>
      </p:sp>
      <p:pic>
        <p:nvPicPr>
          <p:cNvPr id="10" name="資料庫圖表 1">
            <a:extLst>
              <a:ext uri="{FF2B5EF4-FFF2-40B4-BE49-F238E27FC236}">
                <a16:creationId xmlns:a16="http://schemas.microsoft.com/office/drawing/2014/main" id="{6562ED2B-807D-814A-8EA0-941966CE2C20}"/>
              </a:ext>
            </a:extLst>
          </p:cNvPr>
          <p:cNvPicPr>
            <a:picLocks noChangeArrowheads="1"/>
          </p:cNvPicPr>
          <p:nvPr/>
        </p:nvPicPr>
        <p:blipFill>
          <a:blip r:embed="rId2">
            <a:extLst>
              <a:ext uri="{28A0092B-C50C-407E-A947-70E740481C1C}">
                <a14:useLocalDpi xmlns:a14="http://schemas.microsoft.com/office/drawing/2010/main" val="0"/>
              </a:ext>
            </a:extLst>
          </a:blip>
          <a:srcRect t="-5026" b="-5164"/>
          <a:stretch>
            <a:fillRect/>
          </a:stretch>
        </p:blipFill>
        <p:spPr bwMode="auto">
          <a:xfrm>
            <a:off x="179388" y="3860800"/>
            <a:ext cx="47879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字方塊 16">
            <a:extLst>
              <a:ext uri="{FF2B5EF4-FFF2-40B4-BE49-F238E27FC236}">
                <a16:creationId xmlns:a16="http://schemas.microsoft.com/office/drawing/2014/main" id="{DDE393F8-7A76-0E44-9634-DA5473A8F476}"/>
              </a:ext>
            </a:extLst>
          </p:cNvPr>
          <p:cNvSpPr txBox="1">
            <a:spLocks noChangeArrowheads="1"/>
          </p:cNvSpPr>
          <p:nvPr/>
        </p:nvSpPr>
        <p:spPr bwMode="auto">
          <a:xfrm>
            <a:off x="3203575" y="4365625"/>
            <a:ext cx="1655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a:latin typeface="+mn-ea"/>
                <a:ea typeface="+mn-ea"/>
              </a:rPr>
              <a:t>Level 0 :0.2</a:t>
            </a:r>
            <a:endParaRPr lang="zh-TW" altLang="en-US">
              <a:latin typeface="+mn-ea"/>
              <a:ea typeface="+mn-ea"/>
            </a:endParaRPr>
          </a:p>
        </p:txBody>
      </p:sp>
      <p:sp>
        <p:nvSpPr>
          <p:cNvPr id="12" name="文字方塊 17">
            <a:extLst>
              <a:ext uri="{FF2B5EF4-FFF2-40B4-BE49-F238E27FC236}">
                <a16:creationId xmlns:a16="http://schemas.microsoft.com/office/drawing/2014/main" id="{22D51C14-CF9E-BB43-A479-37AE6768E2D0}"/>
              </a:ext>
            </a:extLst>
          </p:cNvPr>
          <p:cNvSpPr txBox="1">
            <a:spLocks noChangeArrowheads="1"/>
          </p:cNvSpPr>
          <p:nvPr/>
        </p:nvSpPr>
        <p:spPr bwMode="auto">
          <a:xfrm>
            <a:off x="3708399" y="4771687"/>
            <a:ext cx="1655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dirty="0">
                <a:latin typeface="+mn-ea"/>
                <a:ea typeface="+mn-ea"/>
              </a:rPr>
              <a:t>Level 1 :0.4</a:t>
            </a:r>
            <a:endParaRPr lang="zh-TW" altLang="en-US" dirty="0">
              <a:latin typeface="+mn-ea"/>
              <a:ea typeface="+mn-ea"/>
            </a:endParaRPr>
          </a:p>
        </p:txBody>
      </p:sp>
      <p:sp>
        <p:nvSpPr>
          <p:cNvPr id="13" name="文字方塊 18">
            <a:extLst>
              <a:ext uri="{FF2B5EF4-FFF2-40B4-BE49-F238E27FC236}">
                <a16:creationId xmlns:a16="http://schemas.microsoft.com/office/drawing/2014/main" id="{43464035-F691-FE4B-91EC-B10C8C0EDA6D}"/>
              </a:ext>
            </a:extLst>
          </p:cNvPr>
          <p:cNvSpPr txBox="1">
            <a:spLocks noChangeArrowheads="1"/>
          </p:cNvSpPr>
          <p:nvPr/>
        </p:nvSpPr>
        <p:spPr bwMode="auto">
          <a:xfrm>
            <a:off x="4716463" y="5219700"/>
            <a:ext cx="1655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a:latin typeface="+mn-ea"/>
                <a:ea typeface="+mn-ea"/>
              </a:rPr>
              <a:t>Level 2 :0.5</a:t>
            </a:r>
            <a:endParaRPr lang="zh-TW" altLang="en-US">
              <a:latin typeface="+mn-ea"/>
              <a:ea typeface="+mn-ea"/>
            </a:endParaRPr>
          </a:p>
        </p:txBody>
      </p:sp>
      <p:sp>
        <p:nvSpPr>
          <p:cNvPr id="14" name="文字方塊 19">
            <a:extLst>
              <a:ext uri="{FF2B5EF4-FFF2-40B4-BE49-F238E27FC236}">
                <a16:creationId xmlns:a16="http://schemas.microsoft.com/office/drawing/2014/main" id="{6508B3B4-BF2E-9048-8E18-6270F1DCA84A}"/>
              </a:ext>
            </a:extLst>
          </p:cNvPr>
          <p:cNvSpPr txBox="1">
            <a:spLocks noChangeArrowheads="1"/>
          </p:cNvSpPr>
          <p:nvPr/>
        </p:nvSpPr>
        <p:spPr bwMode="auto">
          <a:xfrm>
            <a:off x="4716463" y="5580063"/>
            <a:ext cx="1655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a:latin typeface="+mn-ea"/>
                <a:ea typeface="+mn-ea"/>
              </a:rPr>
              <a:t>Level 3 :1.0</a:t>
            </a:r>
            <a:endParaRPr lang="zh-TW" altLang="en-US">
              <a:latin typeface="+mn-ea"/>
              <a:ea typeface="+mn-ea"/>
            </a:endParaRPr>
          </a:p>
        </p:txBody>
      </p:sp>
      <p:sp>
        <p:nvSpPr>
          <p:cNvPr id="15" name="文字方塊 35">
            <a:extLst>
              <a:ext uri="{FF2B5EF4-FFF2-40B4-BE49-F238E27FC236}">
                <a16:creationId xmlns:a16="http://schemas.microsoft.com/office/drawing/2014/main" id="{C49A861B-1138-6140-95BE-97416B447A36}"/>
              </a:ext>
            </a:extLst>
          </p:cNvPr>
          <p:cNvSpPr txBox="1">
            <a:spLocks noChangeArrowheads="1"/>
          </p:cNvSpPr>
          <p:nvPr/>
        </p:nvSpPr>
        <p:spPr bwMode="auto">
          <a:xfrm>
            <a:off x="179388" y="6092825"/>
            <a:ext cx="2447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r>
              <a:rPr kumimoji="0" lang="zh-TW" altLang="en-US" dirty="0">
                <a:latin typeface="+mn-ea"/>
                <a:ea typeface="+mn-ea"/>
              </a:rPr>
              <a:t>绿色代表</a:t>
            </a:r>
            <a:r>
              <a:rPr kumimoji="0" lang="en-US" altLang="zh-TW" dirty="0">
                <a:latin typeface="+mn-ea"/>
                <a:ea typeface="+mn-ea"/>
              </a:rPr>
              <a:t>X</a:t>
            </a:r>
            <a:r>
              <a:rPr kumimoji="0" lang="zh-TW" altLang="en-US" dirty="0">
                <a:latin typeface="+mn-ea"/>
                <a:ea typeface="+mn-ea"/>
              </a:rPr>
              <a:t>的兴趣运动</a:t>
            </a:r>
          </a:p>
        </p:txBody>
      </p:sp>
      <p:sp>
        <p:nvSpPr>
          <p:cNvPr id="16" name="文字方塊 36">
            <a:extLst>
              <a:ext uri="{FF2B5EF4-FFF2-40B4-BE49-F238E27FC236}">
                <a16:creationId xmlns:a16="http://schemas.microsoft.com/office/drawing/2014/main" id="{03F47881-3022-C34C-A277-8C7F33F2C467}"/>
              </a:ext>
            </a:extLst>
          </p:cNvPr>
          <p:cNvSpPr txBox="1">
            <a:spLocks noChangeArrowheads="1"/>
          </p:cNvSpPr>
          <p:nvPr/>
        </p:nvSpPr>
        <p:spPr bwMode="auto">
          <a:xfrm>
            <a:off x="2411413" y="6092825"/>
            <a:ext cx="2665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r>
              <a:rPr kumimoji="0" lang="zh-TW" altLang="en-US" dirty="0">
                <a:latin typeface="+mn-ea"/>
                <a:ea typeface="+mn-ea"/>
              </a:rPr>
              <a:t>、红色代表</a:t>
            </a:r>
            <a:r>
              <a:rPr kumimoji="0" lang="en-US" altLang="zh-TW" dirty="0">
                <a:latin typeface="+mn-ea"/>
                <a:ea typeface="+mn-ea"/>
              </a:rPr>
              <a:t>Y</a:t>
            </a:r>
            <a:r>
              <a:rPr kumimoji="0" lang="zh-TW" altLang="en-US" dirty="0">
                <a:latin typeface="+mn-ea"/>
                <a:ea typeface="+mn-ea"/>
              </a:rPr>
              <a:t>的兴趣运动、</a:t>
            </a:r>
          </a:p>
        </p:txBody>
      </p:sp>
      <p:sp>
        <p:nvSpPr>
          <p:cNvPr id="17" name="文字方塊 37">
            <a:extLst>
              <a:ext uri="{FF2B5EF4-FFF2-40B4-BE49-F238E27FC236}">
                <a16:creationId xmlns:a16="http://schemas.microsoft.com/office/drawing/2014/main" id="{59B03EAD-3548-564F-ACC3-2BCD936B9B21}"/>
              </a:ext>
            </a:extLst>
          </p:cNvPr>
          <p:cNvSpPr txBox="1">
            <a:spLocks noChangeArrowheads="1"/>
          </p:cNvSpPr>
          <p:nvPr/>
        </p:nvSpPr>
        <p:spPr bwMode="auto">
          <a:xfrm>
            <a:off x="5076825" y="6092825"/>
            <a:ext cx="3240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eaLnBrk="1" hangingPunct="1"/>
            <a:r>
              <a:rPr kumimoji="0" lang="zh-TW" altLang="en-US" dirty="0">
                <a:latin typeface="+mn-ea"/>
                <a:ea typeface="+mn-ea"/>
              </a:rPr>
              <a:t>黄色代表</a:t>
            </a:r>
            <a:r>
              <a:rPr kumimoji="0" lang="en-US" altLang="zh-TW" dirty="0">
                <a:latin typeface="+mn-ea"/>
                <a:ea typeface="+mn-ea"/>
              </a:rPr>
              <a:t>XY</a:t>
            </a:r>
            <a:r>
              <a:rPr kumimoji="0" lang="zh-TW" altLang="en-US" dirty="0">
                <a:latin typeface="+mn-ea"/>
                <a:ea typeface="+mn-ea"/>
              </a:rPr>
              <a:t>的共同兴趣运动</a:t>
            </a:r>
          </a:p>
        </p:txBody>
      </p:sp>
      <p:pic>
        <p:nvPicPr>
          <p:cNvPr id="18" name="Picture 5">
            <a:extLst>
              <a:ext uri="{FF2B5EF4-FFF2-40B4-BE49-F238E27FC236}">
                <a16:creationId xmlns:a16="http://schemas.microsoft.com/office/drawing/2014/main" id="{E06D234D-F78F-9241-818A-E0CF423B022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9563" y="2205038"/>
            <a:ext cx="22320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橢圓 39">
            <a:extLst>
              <a:ext uri="{FF2B5EF4-FFF2-40B4-BE49-F238E27FC236}">
                <a16:creationId xmlns:a16="http://schemas.microsoft.com/office/drawing/2014/main" id="{FC7E5BD8-173D-1647-B162-81AF6FB17A19}"/>
              </a:ext>
            </a:extLst>
          </p:cNvPr>
          <p:cNvSpPr/>
          <p:nvPr/>
        </p:nvSpPr>
        <p:spPr>
          <a:xfrm>
            <a:off x="2951163" y="5219700"/>
            <a:ext cx="720725" cy="360363"/>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ea"/>
            </a:endParaRPr>
          </a:p>
        </p:txBody>
      </p:sp>
    </p:spTree>
    <p:extLst>
      <p:ext uri="{BB962C8B-B14F-4D97-AF65-F5344CB8AC3E}">
        <p14:creationId xmlns:p14="http://schemas.microsoft.com/office/powerpoint/2010/main" val="2960445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609600" y="990600"/>
            <a:ext cx="8229600" cy="1066800"/>
          </a:xfrm>
        </p:spPr>
        <p:txBody>
          <a:bodyPr>
            <a:normAutofit/>
          </a:bodyPr>
          <a:lstStyle/>
          <a:p>
            <a:r>
              <a:rPr lang="ja-JP" altLang="en-US" b="1" dirty="0">
                <a:solidFill>
                  <a:srgbClr val="438086"/>
                </a:solidFill>
                <a:latin typeface="+mj-ea"/>
              </a:rPr>
              <a:t>音乐推荐</a:t>
            </a:r>
            <a:endParaRPr lang="en-US" altLang="en-US" b="1" dirty="0">
              <a:solidFill>
                <a:srgbClr val="438086"/>
              </a:solidFill>
              <a:latin typeface="+mj-ea"/>
            </a:endParaRPr>
          </a:p>
        </p:txBody>
      </p:sp>
      <p:pic>
        <p:nvPicPr>
          <p:cNvPr id="2" name="Picture 1">
            <a:extLst>
              <a:ext uri="{FF2B5EF4-FFF2-40B4-BE49-F238E27FC236}">
                <a16:creationId xmlns:a16="http://schemas.microsoft.com/office/drawing/2014/main" id="{F7B6A445-B827-1A4E-9489-4E0E4E6D3A31}"/>
              </a:ext>
            </a:extLst>
          </p:cNvPr>
          <p:cNvPicPr>
            <a:picLocks noChangeAspect="1"/>
          </p:cNvPicPr>
          <p:nvPr/>
        </p:nvPicPr>
        <p:blipFill>
          <a:blip r:embed="rId2"/>
          <a:stretch>
            <a:fillRect/>
          </a:stretch>
        </p:blipFill>
        <p:spPr>
          <a:xfrm>
            <a:off x="1051609" y="2057400"/>
            <a:ext cx="7345581" cy="3733800"/>
          </a:xfrm>
          <a:prstGeom prst="rect">
            <a:avLst/>
          </a:prstGeom>
        </p:spPr>
      </p:pic>
    </p:spTree>
    <p:extLst>
      <p:ext uri="{BB962C8B-B14F-4D97-AF65-F5344CB8AC3E}">
        <p14:creationId xmlns:p14="http://schemas.microsoft.com/office/powerpoint/2010/main" val="1640960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62950-B651-9B43-A63A-0FB1C6B7E907}"/>
              </a:ext>
            </a:extLst>
          </p:cNvPr>
          <p:cNvPicPr>
            <a:picLocks noChangeAspect="1"/>
          </p:cNvPicPr>
          <p:nvPr/>
        </p:nvPicPr>
        <p:blipFill>
          <a:blip r:embed="rId2"/>
          <a:stretch>
            <a:fillRect/>
          </a:stretch>
        </p:blipFill>
        <p:spPr>
          <a:xfrm>
            <a:off x="1524000" y="1981200"/>
            <a:ext cx="6248400" cy="4582160"/>
          </a:xfrm>
          <a:prstGeom prst="rect">
            <a:avLst/>
          </a:prstGeom>
        </p:spPr>
      </p:pic>
      <p:sp>
        <p:nvSpPr>
          <p:cNvPr id="6" name="Rectangle 2">
            <a:extLst>
              <a:ext uri="{FF2B5EF4-FFF2-40B4-BE49-F238E27FC236}">
                <a16:creationId xmlns:a16="http://schemas.microsoft.com/office/drawing/2014/main" id="{BB3E2410-FB03-424B-AB90-F98A6886341F}"/>
              </a:ext>
            </a:extLst>
          </p:cNvPr>
          <p:cNvSpPr>
            <a:spLocks noGrp="1" noChangeArrowheads="1"/>
          </p:cNvSpPr>
          <p:nvPr>
            <p:ph type="title"/>
          </p:nvPr>
        </p:nvSpPr>
        <p:spPr>
          <a:xfrm>
            <a:off x="609600" y="990600"/>
            <a:ext cx="8229600" cy="1066800"/>
          </a:xfrm>
        </p:spPr>
        <p:txBody>
          <a:bodyPr>
            <a:normAutofit/>
          </a:bodyPr>
          <a:lstStyle/>
          <a:p>
            <a:r>
              <a:rPr lang="ja-JP" altLang="en-US" b="1" dirty="0">
                <a:solidFill>
                  <a:srgbClr val="438086"/>
                </a:solidFill>
                <a:latin typeface="+mj-ea"/>
              </a:rPr>
              <a:t>音乐推荐</a:t>
            </a:r>
            <a:endParaRPr lang="en-US" altLang="en-US" b="1" dirty="0">
              <a:solidFill>
                <a:srgbClr val="438086"/>
              </a:solidFill>
              <a:latin typeface="+mj-ea"/>
            </a:endParaRPr>
          </a:p>
        </p:txBody>
      </p:sp>
    </p:spTree>
    <p:extLst>
      <p:ext uri="{BB962C8B-B14F-4D97-AF65-F5344CB8AC3E}">
        <p14:creationId xmlns:p14="http://schemas.microsoft.com/office/powerpoint/2010/main" val="702883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txBox="1">
            <a:spLocks/>
          </p:cNvSpPr>
          <p:nvPr/>
        </p:nvSpPr>
        <p:spPr bwMode="auto">
          <a:xfrm>
            <a:off x="304800" y="1066800"/>
            <a:ext cx="8229600"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zh-CN" altLang="en-US" sz="4000" dirty="0">
                <a:solidFill>
                  <a:srgbClr val="438086"/>
                </a:solidFill>
                <a:latin typeface="+mj-ea"/>
                <a:ea typeface="+mj-ea"/>
              </a:rPr>
              <a:t>基于内容的学术文献推荐系统</a:t>
            </a:r>
            <a:endParaRPr lang="en-US" sz="4000" dirty="0">
              <a:solidFill>
                <a:srgbClr val="438086"/>
              </a:solidFill>
              <a:latin typeface="+mj-ea"/>
              <a:ea typeface="+mj-ea"/>
            </a:endParaRPr>
          </a:p>
        </p:txBody>
      </p:sp>
      <p:sp>
        <p:nvSpPr>
          <p:cNvPr id="3" name="Rectangle 2"/>
          <p:cNvSpPr/>
          <p:nvPr/>
        </p:nvSpPr>
        <p:spPr>
          <a:xfrm>
            <a:off x="609600" y="2133600"/>
            <a:ext cx="8534400" cy="3808928"/>
          </a:xfrm>
          <a:prstGeom prst="rect">
            <a:avLst/>
          </a:prstGeom>
        </p:spPr>
        <p:txBody>
          <a:bodyPr wrap="square">
            <a:spAutoFit/>
          </a:bodyPr>
          <a:lstStyle/>
          <a:p>
            <a:pPr marL="285750" indent="-285750" algn="just">
              <a:lnSpc>
                <a:spcPct val="115000"/>
              </a:lnSpc>
              <a:spcAft>
                <a:spcPts val="1000"/>
              </a:spcAft>
              <a:buFont typeface="Courier New" charset="0"/>
              <a:buChar char="o"/>
            </a:pPr>
            <a:r>
              <a:rPr lang="zh-CN" altLang="en-US" sz="2400" dirty="0"/>
              <a:t>可以选择大量的期刊和会议</a:t>
            </a:r>
            <a:endParaRPr lang="en-US" sz="2400" dirty="0"/>
          </a:p>
          <a:p>
            <a:pPr marL="285750" indent="-285750" algn="just">
              <a:lnSpc>
                <a:spcPct val="115000"/>
              </a:lnSpc>
              <a:spcAft>
                <a:spcPts val="1000"/>
              </a:spcAft>
              <a:buFont typeface="Courier New" charset="0"/>
              <a:buChar char="o"/>
            </a:pPr>
            <a:r>
              <a:rPr lang="zh-CN" altLang="en-US" sz="2400" dirty="0"/>
              <a:t>帮助作者选择投稿去向</a:t>
            </a:r>
            <a:r>
              <a:rPr lang="en-US" sz="2400" dirty="0"/>
              <a:t> </a:t>
            </a:r>
          </a:p>
          <a:p>
            <a:pPr marL="285750" indent="-285750" algn="just">
              <a:lnSpc>
                <a:spcPct val="115000"/>
              </a:lnSpc>
              <a:spcAft>
                <a:spcPts val="1000"/>
              </a:spcAft>
              <a:buFont typeface="Courier New" charset="0"/>
              <a:buChar char="o"/>
            </a:pPr>
            <a:r>
              <a:rPr lang="zh-CN" altLang="en-US" sz="2400" dirty="0"/>
              <a:t>根据稿件摘要提供投稿去向的优先顺序</a:t>
            </a:r>
            <a:endParaRPr lang="en-US" sz="2400" dirty="0"/>
          </a:p>
          <a:p>
            <a:pPr marL="285750" indent="-285750" algn="just">
              <a:lnSpc>
                <a:spcPct val="115000"/>
              </a:lnSpc>
              <a:spcAft>
                <a:spcPts val="1000"/>
              </a:spcAft>
              <a:buFont typeface="Courier New" charset="0"/>
              <a:buChar char="o"/>
            </a:pPr>
            <a:r>
              <a:rPr lang="zh-CN" altLang="en-US" sz="2400" dirty="0"/>
              <a:t>用爬虫来更新训练集和推荐内容</a:t>
            </a:r>
            <a:endParaRPr lang="en-US" sz="2400" dirty="0"/>
          </a:p>
          <a:p>
            <a:pPr marL="285750" indent="-285750" algn="just">
              <a:lnSpc>
                <a:spcPct val="115000"/>
              </a:lnSpc>
              <a:spcAft>
                <a:spcPts val="1000"/>
              </a:spcAft>
              <a:buFont typeface="Courier New" charset="0"/>
              <a:buChar char="o"/>
            </a:pPr>
            <a:r>
              <a:rPr lang="en-US" sz="2400" dirty="0" err="1">
                <a:ea typeface="宋体" charset="-122"/>
                <a:cs typeface="Times New Roman" charset="0"/>
              </a:rPr>
              <a:t>Pubmed</a:t>
            </a:r>
            <a:r>
              <a:rPr lang="en-US" sz="2400" dirty="0">
                <a:ea typeface="宋体" charset="-122"/>
                <a:cs typeface="Times New Roman" charset="0"/>
              </a:rPr>
              <a:t> </a:t>
            </a:r>
            <a:r>
              <a:rPr lang="zh-CN" altLang="en-US" sz="2400" dirty="0">
                <a:ea typeface="宋体" charset="-122"/>
                <a:cs typeface="Times New Roman" charset="0"/>
              </a:rPr>
              <a:t>期刊</a:t>
            </a:r>
            <a:r>
              <a:rPr lang="en-US" sz="2400" dirty="0">
                <a:ea typeface="宋体" charset="-122"/>
                <a:cs typeface="Times New Roman" charset="0"/>
              </a:rPr>
              <a:t>; CS</a:t>
            </a:r>
            <a:r>
              <a:rPr lang="zh-CN" altLang="en-US" sz="2400" dirty="0">
                <a:ea typeface="宋体" charset="-122"/>
                <a:cs typeface="Times New Roman" charset="0"/>
              </a:rPr>
              <a:t>会议</a:t>
            </a:r>
            <a:r>
              <a:rPr lang="en-US" sz="2400" dirty="0">
                <a:ea typeface="宋体" charset="-122"/>
                <a:cs typeface="Times New Roman" charset="0"/>
              </a:rPr>
              <a:t>/</a:t>
            </a:r>
            <a:r>
              <a:rPr lang="zh-CN" altLang="en-US" sz="2400" dirty="0">
                <a:ea typeface="宋体" charset="-122"/>
                <a:cs typeface="Times New Roman" charset="0"/>
              </a:rPr>
              <a:t>期刊</a:t>
            </a:r>
            <a:endParaRPr lang="en-US" sz="2400" dirty="0"/>
          </a:p>
          <a:p>
            <a:pPr marL="285750" indent="-285750" algn="just">
              <a:lnSpc>
                <a:spcPct val="115000"/>
              </a:lnSpc>
              <a:spcAft>
                <a:spcPts val="1000"/>
              </a:spcAft>
              <a:buFont typeface="Courier New" charset="0"/>
              <a:buChar char="o"/>
            </a:pPr>
            <a:r>
              <a:rPr lang="en-US" sz="2400" dirty="0">
                <a:ea typeface="宋体" charset="-122"/>
                <a:cs typeface="Times New Roman" charset="0"/>
                <a:hlinkClick r:id="rId3"/>
              </a:rPr>
              <a:t>http://www.keaml.cn:8081</a:t>
            </a:r>
            <a:r>
              <a:rPr lang="en-US" sz="2400" dirty="0">
                <a:ea typeface="宋体" charset="-122"/>
                <a:cs typeface="Times New Roman" charset="0"/>
              </a:rPr>
              <a:t> (</a:t>
            </a:r>
            <a:r>
              <a:rPr lang="en-US" sz="2400" dirty="0" err="1">
                <a:ea typeface="宋体" charset="-122"/>
                <a:cs typeface="Times New Roman" charset="0"/>
              </a:rPr>
              <a:t>Pubmed</a:t>
            </a:r>
            <a:r>
              <a:rPr lang="en-US" sz="2400" dirty="0">
                <a:ea typeface="宋体" charset="-122"/>
                <a:cs typeface="Times New Roman" charset="0"/>
              </a:rPr>
              <a:t>)</a:t>
            </a:r>
          </a:p>
          <a:p>
            <a:pPr marL="285750" indent="-285750" algn="just">
              <a:lnSpc>
                <a:spcPct val="115000"/>
              </a:lnSpc>
              <a:spcAft>
                <a:spcPts val="1000"/>
              </a:spcAft>
              <a:buFont typeface="Courier New" charset="0"/>
              <a:buChar char="o"/>
            </a:pPr>
            <a:r>
              <a:rPr lang="en-US" sz="2400" dirty="0">
                <a:ea typeface="宋体" charset="-122"/>
                <a:cs typeface="Times New Roman" charset="0"/>
                <a:hlinkClick r:id="rId4"/>
              </a:rPr>
              <a:t>http://www.keaml.cn/prs/</a:t>
            </a:r>
            <a:r>
              <a:rPr lang="en-US" sz="2400" dirty="0">
                <a:ea typeface="宋体" charset="-122"/>
                <a:cs typeface="Times New Roman" charset="0"/>
              </a:rPr>
              <a:t> (CS)</a:t>
            </a:r>
          </a:p>
        </p:txBody>
      </p:sp>
    </p:spTree>
    <p:extLst>
      <p:ext uri="{BB962C8B-B14F-4D97-AF65-F5344CB8AC3E}">
        <p14:creationId xmlns:p14="http://schemas.microsoft.com/office/powerpoint/2010/main" val="36449791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3">
            <a:extLst>
              <a:ext uri="{FF2B5EF4-FFF2-40B4-BE49-F238E27FC236}">
                <a16:creationId xmlns:a16="http://schemas.microsoft.com/office/drawing/2014/main" id="{9E025B20-E1BC-8C47-9991-BF555FCD10C2}"/>
              </a:ext>
            </a:extLst>
          </p:cNvPr>
          <p:cNvSpPr>
            <a:spLocks noGrp="1"/>
          </p:cNvSpPr>
          <p:nvPr>
            <p:ph type="title"/>
          </p:nvPr>
        </p:nvSpPr>
        <p:spPr>
          <a:xfrm>
            <a:off x="461962" y="612648"/>
            <a:ext cx="8229600" cy="1066800"/>
          </a:xfrm>
        </p:spPr>
        <p:txBody>
          <a:bodyPr>
            <a:normAutofit/>
          </a:bodyPr>
          <a:lstStyle/>
          <a:p>
            <a:pPr eaLnBrk="1" hangingPunct="1"/>
            <a:r>
              <a:rPr lang="en-US" altLang="en-US" b="1" dirty="0">
                <a:solidFill>
                  <a:srgbClr val="438086"/>
                </a:solidFill>
                <a:latin typeface="+mj-ea"/>
              </a:rPr>
              <a:t>Amazon: </a:t>
            </a:r>
            <a:r>
              <a:rPr lang="zh-CN" altLang="en-US" b="1" dirty="0">
                <a:solidFill>
                  <a:srgbClr val="438086"/>
                </a:solidFill>
                <a:latin typeface="+mj-ea"/>
              </a:rPr>
              <a:t>一个个性化的在线市场</a:t>
            </a:r>
            <a:endParaRPr lang="en-US" altLang="en-US" b="1" dirty="0">
              <a:solidFill>
                <a:srgbClr val="438086"/>
              </a:solidFill>
              <a:latin typeface="+mj-ea"/>
            </a:endParaRPr>
          </a:p>
        </p:txBody>
      </p:sp>
      <p:pic>
        <p:nvPicPr>
          <p:cNvPr id="20482" name="Picture 5">
            <a:extLst>
              <a:ext uri="{FF2B5EF4-FFF2-40B4-BE49-F238E27FC236}">
                <a16:creationId xmlns:a16="http://schemas.microsoft.com/office/drawing/2014/main" id="{FDA1EF27-DA7A-CF4F-8AD8-FDD6E8591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6" y="2105487"/>
            <a:ext cx="886929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99F72BAE-7ED1-AF4A-BDA9-5E50E3903507}"/>
              </a:ext>
            </a:extLst>
          </p:cNvPr>
          <p:cNvSpPr/>
          <p:nvPr/>
        </p:nvSpPr>
        <p:spPr bwMode="auto">
          <a:xfrm>
            <a:off x="30230" y="2216944"/>
            <a:ext cx="1905000" cy="304800"/>
          </a:xfrm>
          <a:prstGeom prst="ellipse">
            <a:avLst/>
          </a:prstGeom>
          <a:noFill/>
          <a:ln w="19050" cap="sq" algn="ctr">
            <a:solidFill>
              <a:schemeClr val="accent1"/>
            </a:solidFill>
            <a:miter lim="800000"/>
            <a:headEnd/>
            <a:tailEnd/>
          </a:ln>
          <a:effectLst/>
        </p:spPr>
        <p:txBody>
          <a:bodyPr wrap="none" anchor="ctr"/>
          <a:lstStyle/>
          <a:p>
            <a:pPr algn="ctr">
              <a:defRPr/>
            </a:pPr>
            <a:endParaRPr lang="en-US" sz="1600" dirty="0">
              <a:solidFill>
                <a:schemeClr val="bg1"/>
              </a:solidFill>
              <a:latin typeface="+mn-lt"/>
              <a:ea typeface="ＭＳ Ｐゴシック" pitchFamily="34" charset="-128"/>
            </a:endParaRPr>
          </a:p>
        </p:txBody>
      </p:sp>
      <p:sp>
        <p:nvSpPr>
          <p:cNvPr id="7" name="Oval 6">
            <a:extLst>
              <a:ext uri="{FF2B5EF4-FFF2-40B4-BE49-F238E27FC236}">
                <a16:creationId xmlns:a16="http://schemas.microsoft.com/office/drawing/2014/main" id="{81737B30-D8FC-D947-A232-F785F4CCF901}"/>
              </a:ext>
            </a:extLst>
          </p:cNvPr>
          <p:cNvSpPr/>
          <p:nvPr/>
        </p:nvSpPr>
        <p:spPr bwMode="auto">
          <a:xfrm>
            <a:off x="16913" y="3858087"/>
            <a:ext cx="3048000" cy="304800"/>
          </a:xfrm>
          <a:prstGeom prst="ellipse">
            <a:avLst/>
          </a:prstGeom>
          <a:noFill/>
          <a:ln w="19050" cap="sq" algn="ctr">
            <a:solidFill>
              <a:schemeClr val="accent1"/>
            </a:solidFill>
            <a:miter lim="800000"/>
            <a:headEnd/>
            <a:tailEnd/>
          </a:ln>
          <a:effectLst/>
        </p:spPr>
        <p:txBody>
          <a:bodyPr wrap="none" anchor="ctr"/>
          <a:lstStyle/>
          <a:p>
            <a:pPr algn="ctr">
              <a:defRPr/>
            </a:pPr>
            <a:endParaRPr lang="en-US" sz="1600" dirty="0">
              <a:solidFill>
                <a:schemeClr val="bg1"/>
              </a:solidFill>
              <a:latin typeface="+mn-lt"/>
              <a:ea typeface="ＭＳ Ｐゴシック" pitchFamily="34" charset="-128"/>
            </a:endParaRPr>
          </a:p>
        </p:txBody>
      </p:sp>
      <p:sp>
        <p:nvSpPr>
          <p:cNvPr id="20485" name="Slide Number Placeholder 1">
            <a:extLst>
              <a:ext uri="{FF2B5EF4-FFF2-40B4-BE49-F238E27FC236}">
                <a16:creationId xmlns:a16="http://schemas.microsoft.com/office/drawing/2014/main" id="{335D2F09-664F-754D-BEE9-EDEB51653190}"/>
              </a:ext>
            </a:extLst>
          </p:cNvPr>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593F83-1431-9946-8608-27C40D015DDE}" type="slidenum">
              <a:rPr lang="en-US" altLang="en-US" sz="1800">
                <a:solidFill>
                  <a:schemeClr val="bg1"/>
                </a:solidFill>
                <a:latin typeface="Helvetica" pitchFamily="2" charset="0"/>
              </a:rPr>
              <a:pPr/>
              <a:t>7</a:t>
            </a:fld>
            <a:endParaRPr lang="en-US" altLang="en-US" sz="1800">
              <a:solidFill>
                <a:schemeClr val="bg1"/>
              </a:solidFill>
              <a:latin typeface="Helvetica" pitchFamily="2" charset="0"/>
            </a:endParaRPr>
          </a:p>
        </p:txBody>
      </p:sp>
    </p:spTree>
    <p:extLst>
      <p:ext uri="{BB962C8B-B14F-4D97-AF65-F5344CB8AC3E}">
        <p14:creationId xmlns:p14="http://schemas.microsoft.com/office/powerpoint/2010/main" val="35106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txBox="1">
            <a:spLocks/>
          </p:cNvSpPr>
          <p:nvPr/>
        </p:nvSpPr>
        <p:spPr bwMode="auto">
          <a:xfrm>
            <a:off x="609600" y="533400"/>
            <a:ext cx="8229600"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zh-CN" altLang="en-US" sz="4000" dirty="0">
                <a:solidFill>
                  <a:srgbClr val="438086"/>
                </a:solidFill>
                <a:latin typeface="+mj-ea"/>
                <a:ea typeface="+mj-ea"/>
              </a:rPr>
              <a:t>数据爬虫</a:t>
            </a:r>
            <a:endParaRPr lang="en-US" sz="4000" dirty="0">
              <a:solidFill>
                <a:srgbClr val="438086"/>
              </a:solidFill>
              <a:latin typeface="+mj-ea"/>
              <a:ea typeface="+mj-ea"/>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219200"/>
            <a:ext cx="9144000" cy="5230457"/>
          </a:xfrm>
          <a:prstGeom prst="rect">
            <a:avLst/>
          </a:prstGeom>
        </p:spPr>
      </p:pic>
      <p:sp>
        <p:nvSpPr>
          <p:cNvPr id="3" name="Rectangle 2">
            <a:extLst>
              <a:ext uri="{FF2B5EF4-FFF2-40B4-BE49-F238E27FC236}">
                <a16:creationId xmlns:a16="http://schemas.microsoft.com/office/drawing/2014/main" id="{1B75F790-CA8F-0241-BB02-F690010146D9}"/>
              </a:ext>
            </a:extLst>
          </p:cNvPr>
          <p:cNvSpPr/>
          <p:nvPr/>
        </p:nvSpPr>
        <p:spPr>
          <a:xfrm>
            <a:off x="614386" y="6324600"/>
            <a:ext cx="7843814" cy="369332"/>
          </a:xfrm>
          <a:prstGeom prst="rect">
            <a:avLst/>
          </a:prstGeom>
        </p:spPr>
        <p:txBody>
          <a:bodyPr wrap="none">
            <a:spAutoFit/>
          </a:bodyPr>
          <a:lstStyle/>
          <a:p>
            <a:r>
              <a:rPr lang="en-US" b="1" dirty="0">
                <a:solidFill>
                  <a:srgbClr val="FF0000"/>
                </a:solidFill>
                <a:latin typeface="Helvetica Neue" panose="02000503000000020004" pitchFamily="2" charset="0"/>
              </a:rPr>
              <a:t>Web: </a:t>
            </a:r>
            <a:r>
              <a:rPr lang="en-US" b="1" dirty="0" err="1">
                <a:solidFill>
                  <a:srgbClr val="FF0000"/>
                </a:solidFill>
                <a:latin typeface="Helvetica Neue" panose="02000503000000020004" pitchFamily="2" charset="0"/>
              </a:rPr>
              <a:t>Mospace</a:t>
            </a:r>
            <a:r>
              <a:rPr lang="en-US" b="1" dirty="0">
                <a:solidFill>
                  <a:srgbClr val="FF0000"/>
                </a:solidFill>
                <a:latin typeface="Helvetica Neue" panose="02000503000000020004" pitchFamily="2" charset="0"/>
              </a:rPr>
              <a:t>, MU websites, …		Publications: IEEE, </a:t>
            </a:r>
            <a:r>
              <a:rPr lang="en-US" b="1" dirty="0" err="1">
                <a:solidFill>
                  <a:srgbClr val="FF0000"/>
                </a:solidFill>
                <a:latin typeface="Helvetica Neue" panose="02000503000000020004" pitchFamily="2" charset="0"/>
              </a:rPr>
              <a:t>Pubmed</a:t>
            </a:r>
            <a:endParaRPr lang="en-US" b="1" dirty="0">
              <a:solidFill>
                <a:srgbClr val="FF0000"/>
              </a:solidFill>
            </a:endParaRPr>
          </a:p>
        </p:txBody>
      </p:sp>
    </p:spTree>
    <p:extLst>
      <p:ext uri="{BB962C8B-B14F-4D97-AF65-F5344CB8AC3E}">
        <p14:creationId xmlns:p14="http://schemas.microsoft.com/office/powerpoint/2010/main" val="179752304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txBox="1">
            <a:spLocks/>
          </p:cNvSpPr>
          <p:nvPr/>
        </p:nvSpPr>
        <p:spPr bwMode="auto">
          <a:xfrm>
            <a:off x="533400" y="762000"/>
            <a:ext cx="8229600"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zh-CN" altLang="en-US" sz="4000" dirty="0">
                <a:solidFill>
                  <a:srgbClr val="438086"/>
                </a:solidFill>
                <a:latin typeface="+mj-ea"/>
                <a:ea typeface="+mj-ea"/>
              </a:rPr>
              <a:t>倒排索引结构</a:t>
            </a:r>
            <a:endParaRPr lang="en-US" sz="4000" dirty="0">
              <a:solidFill>
                <a:srgbClr val="438086"/>
              </a:solidFill>
              <a:latin typeface="+mj-ea"/>
              <a:ea typeface="+mj-ea"/>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00421"/>
            <a:ext cx="9144000" cy="4547979"/>
          </a:xfrm>
          <a:prstGeom prst="rect">
            <a:avLst/>
          </a:prstGeom>
        </p:spPr>
      </p:pic>
    </p:spTree>
    <p:extLst>
      <p:ext uri="{BB962C8B-B14F-4D97-AF65-F5344CB8AC3E}">
        <p14:creationId xmlns:p14="http://schemas.microsoft.com/office/powerpoint/2010/main" val="376791396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4A39F2-E3AB-2C43-9EC7-D760173E39F0}"/>
              </a:ext>
            </a:extLst>
          </p:cNvPr>
          <p:cNvPicPr>
            <a:picLocks noChangeAspect="1"/>
          </p:cNvPicPr>
          <p:nvPr/>
        </p:nvPicPr>
        <p:blipFill>
          <a:blip r:embed="rId3"/>
          <a:stretch>
            <a:fillRect/>
          </a:stretch>
        </p:blipFill>
        <p:spPr>
          <a:xfrm>
            <a:off x="76200" y="1828800"/>
            <a:ext cx="8686800" cy="4473986"/>
          </a:xfrm>
          <a:prstGeom prst="rect">
            <a:avLst/>
          </a:prstGeom>
        </p:spPr>
      </p:pic>
      <p:sp>
        <p:nvSpPr>
          <p:cNvPr id="3" name="Title 1">
            <a:extLst>
              <a:ext uri="{FF2B5EF4-FFF2-40B4-BE49-F238E27FC236}">
                <a16:creationId xmlns:a16="http://schemas.microsoft.com/office/drawing/2014/main" id="{E322D682-5628-244C-9B42-F9ADD41BBC79}"/>
              </a:ext>
            </a:extLst>
          </p:cNvPr>
          <p:cNvSpPr txBox="1">
            <a:spLocks/>
          </p:cNvSpPr>
          <p:nvPr/>
        </p:nvSpPr>
        <p:spPr bwMode="auto">
          <a:xfrm>
            <a:off x="533400" y="879756"/>
            <a:ext cx="8229600"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zh-CN" altLang="en-US" sz="4000" dirty="0">
                <a:solidFill>
                  <a:srgbClr val="438086"/>
                </a:solidFill>
                <a:latin typeface="+mj-ea"/>
                <a:ea typeface="+mj-ea"/>
              </a:rPr>
              <a:t>数据可视化</a:t>
            </a:r>
            <a:endParaRPr lang="en-US" sz="4000" dirty="0">
              <a:solidFill>
                <a:srgbClr val="438086"/>
              </a:solidFill>
              <a:latin typeface="+mj-ea"/>
              <a:ea typeface="+mj-ea"/>
            </a:endParaRPr>
          </a:p>
        </p:txBody>
      </p:sp>
      <p:sp>
        <p:nvSpPr>
          <p:cNvPr id="4" name="TextBox 3">
            <a:extLst>
              <a:ext uri="{FF2B5EF4-FFF2-40B4-BE49-F238E27FC236}">
                <a16:creationId xmlns:a16="http://schemas.microsoft.com/office/drawing/2014/main" id="{18C3000A-C473-644D-946A-D07B4E06DDB0}"/>
              </a:ext>
            </a:extLst>
          </p:cNvPr>
          <p:cNvSpPr txBox="1"/>
          <p:nvPr/>
        </p:nvSpPr>
        <p:spPr>
          <a:xfrm>
            <a:off x="1219200" y="6115835"/>
            <a:ext cx="902811" cy="523220"/>
          </a:xfrm>
          <a:prstGeom prst="rect">
            <a:avLst/>
          </a:prstGeom>
          <a:noFill/>
        </p:spPr>
        <p:txBody>
          <a:bodyPr wrap="none" rtlCol="0">
            <a:spAutoFit/>
          </a:bodyPr>
          <a:lstStyle/>
          <a:p>
            <a:r>
              <a:rPr lang="zh-CN" altLang="en-US" sz="2800" b="1" dirty="0">
                <a:solidFill>
                  <a:srgbClr val="438086"/>
                </a:solidFill>
                <a:latin typeface="+mn-ea"/>
              </a:rPr>
              <a:t>词云</a:t>
            </a:r>
            <a:endParaRPr lang="en-US" sz="2800" b="1" dirty="0">
              <a:solidFill>
                <a:srgbClr val="438086"/>
              </a:solidFill>
              <a:latin typeface="+mn-ea"/>
            </a:endParaRPr>
          </a:p>
        </p:txBody>
      </p:sp>
    </p:spTree>
    <p:extLst>
      <p:ext uri="{BB962C8B-B14F-4D97-AF65-F5344CB8AC3E}">
        <p14:creationId xmlns:p14="http://schemas.microsoft.com/office/powerpoint/2010/main" val="342758309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09AC7BF-BBED-8440-B785-2B8E09EA63AC}"/>
              </a:ext>
            </a:extLst>
          </p:cNvPr>
          <p:cNvSpPr>
            <a:spLocks noChangeArrowheads="1"/>
          </p:cNvSpPr>
          <p:nvPr/>
        </p:nvSpPr>
        <p:spPr bwMode="auto">
          <a:xfrm>
            <a:off x="304801" y="1752599"/>
            <a:ext cx="12573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itle 1">
            <a:extLst>
              <a:ext uri="{FF2B5EF4-FFF2-40B4-BE49-F238E27FC236}">
                <a16:creationId xmlns:a16="http://schemas.microsoft.com/office/drawing/2014/main" id="{F9CECAAB-E53F-AD4A-B0CE-4DC1D66FC163}"/>
              </a:ext>
            </a:extLst>
          </p:cNvPr>
          <p:cNvSpPr txBox="1">
            <a:spLocks/>
          </p:cNvSpPr>
          <p:nvPr/>
        </p:nvSpPr>
        <p:spPr bwMode="auto">
          <a:xfrm>
            <a:off x="534256" y="956942"/>
            <a:ext cx="8229600"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zh-CN" altLang="en-US" sz="4000" dirty="0">
                <a:solidFill>
                  <a:srgbClr val="438086"/>
                </a:solidFill>
                <a:latin typeface="+mj-ea"/>
                <a:ea typeface="+mj-ea"/>
              </a:rPr>
              <a:t>推荐工作流</a:t>
            </a:r>
            <a:endParaRPr lang="en-US" sz="4000" dirty="0">
              <a:solidFill>
                <a:srgbClr val="438086"/>
              </a:solidFill>
              <a:latin typeface="+mj-ea"/>
              <a:ea typeface="+mj-ea"/>
            </a:endParaRPr>
          </a:p>
        </p:txBody>
      </p:sp>
      <p:pic>
        <p:nvPicPr>
          <p:cNvPr id="7" name="Picture 6">
            <a:extLst>
              <a:ext uri="{FF2B5EF4-FFF2-40B4-BE49-F238E27FC236}">
                <a16:creationId xmlns:a16="http://schemas.microsoft.com/office/drawing/2014/main" id="{BDD8B4C2-BF65-8A4C-8B0B-FF6700489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1981200"/>
            <a:ext cx="8621486" cy="4191000"/>
          </a:xfrm>
          <a:prstGeom prst="rect">
            <a:avLst/>
          </a:prstGeom>
        </p:spPr>
      </p:pic>
    </p:spTree>
    <p:extLst>
      <p:ext uri="{BB962C8B-B14F-4D97-AF65-F5344CB8AC3E}">
        <p14:creationId xmlns:p14="http://schemas.microsoft.com/office/powerpoint/2010/main" val="344031503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txBox="1">
            <a:spLocks/>
          </p:cNvSpPr>
          <p:nvPr/>
        </p:nvSpPr>
        <p:spPr bwMode="auto">
          <a:xfrm>
            <a:off x="594189" y="657562"/>
            <a:ext cx="8229600"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zh-CN" altLang="en-US" sz="4000" dirty="0">
                <a:solidFill>
                  <a:srgbClr val="438086"/>
                </a:solidFill>
                <a:latin typeface="+mj-ea"/>
                <a:ea typeface="+mj-ea"/>
              </a:rPr>
              <a:t>网络结构</a:t>
            </a:r>
            <a:endParaRPr lang="en-US" sz="4000" dirty="0">
              <a:solidFill>
                <a:srgbClr val="438086"/>
              </a:solidFill>
              <a:latin typeface="+mj-ea"/>
              <a:ea typeface="+mj-ea"/>
            </a:endParaRPr>
          </a:p>
        </p:txBody>
      </p:sp>
      <p:pic>
        <p:nvPicPr>
          <p:cNvPr id="4" name="Picture 3">
            <a:extLst>
              <a:ext uri="{FF2B5EF4-FFF2-40B4-BE49-F238E27FC236}">
                <a16:creationId xmlns:a16="http://schemas.microsoft.com/office/drawing/2014/main" id="{921B1D76-CAF3-6449-8696-55F36F606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87" y="1524000"/>
            <a:ext cx="8595360" cy="2984500"/>
          </a:xfrm>
          <a:prstGeom prst="rect">
            <a:avLst/>
          </a:prstGeom>
        </p:spPr>
      </p:pic>
      <p:pic>
        <p:nvPicPr>
          <p:cNvPr id="7" name="Picture 6">
            <a:extLst>
              <a:ext uri="{FF2B5EF4-FFF2-40B4-BE49-F238E27FC236}">
                <a16:creationId xmlns:a16="http://schemas.microsoft.com/office/drawing/2014/main" id="{6801AE54-DADC-0346-9AC6-29C524A339C2}"/>
              </a:ext>
            </a:extLst>
          </p:cNvPr>
          <p:cNvPicPr>
            <a:picLocks noChangeAspect="1"/>
          </p:cNvPicPr>
          <p:nvPr/>
        </p:nvPicPr>
        <p:blipFill>
          <a:blip r:embed="rId4"/>
          <a:stretch>
            <a:fillRect/>
          </a:stretch>
        </p:blipFill>
        <p:spPr>
          <a:xfrm>
            <a:off x="690442" y="4762163"/>
            <a:ext cx="8133347" cy="1981200"/>
          </a:xfrm>
          <a:prstGeom prst="rect">
            <a:avLst/>
          </a:prstGeom>
        </p:spPr>
      </p:pic>
    </p:spTree>
    <p:extLst>
      <p:ext uri="{BB962C8B-B14F-4D97-AF65-F5344CB8AC3E}">
        <p14:creationId xmlns:p14="http://schemas.microsoft.com/office/powerpoint/2010/main" val="262300968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p:cNvSpPr txBox="1">
            <a:spLocks/>
          </p:cNvSpPr>
          <p:nvPr/>
        </p:nvSpPr>
        <p:spPr bwMode="auto">
          <a:xfrm>
            <a:off x="609600" y="657562"/>
            <a:ext cx="8229600"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zh-CN" altLang="en-US" sz="4000" dirty="0">
                <a:solidFill>
                  <a:srgbClr val="438086"/>
                </a:solidFill>
                <a:latin typeface="+mj-ea"/>
                <a:ea typeface="+mj-ea"/>
              </a:rPr>
              <a:t>推荐结果</a:t>
            </a:r>
            <a:endParaRPr lang="en-US" sz="4000" dirty="0">
              <a:solidFill>
                <a:srgbClr val="438086"/>
              </a:solidFill>
              <a:latin typeface="+mj-ea"/>
              <a:ea typeface="+mj-ea"/>
            </a:endParaRPr>
          </a:p>
        </p:txBody>
      </p:sp>
      <p:pic>
        <p:nvPicPr>
          <p:cNvPr id="3" name="image8.jpeg"/>
          <p:cNvPicPr/>
          <p:nvPr/>
        </p:nvPicPr>
        <p:blipFill>
          <a:blip r:embed="rId3" cstate="print"/>
          <a:stretch>
            <a:fillRect/>
          </a:stretch>
        </p:blipFill>
        <p:spPr>
          <a:xfrm>
            <a:off x="609600" y="1447800"/>
            <a:ext cx="7975600" cy="5334000"/>
          </a:xfrm>
          <a:prstGeom prst="rect">
            <a:avLst/>
          </a:prstGeom>
        </p:spPr>
      </p:pic>
    </p:spTree>
    <p:extLst>
      <p:ext uri="{BB962C8B-B14F-4D97-AF65-F5344CB8AC3E}">
        <p14:creationId xmlns:p14="http://schemas.microsoft.com/office/powerpoint/2010/main" val="195529569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609600" y="838200"/>
            <a:ext cx="7086600" cy="1143000"/>
          </a:xfrm>
        </p:spPr>
        <p:txBody>
          <a:bodyPr>
            <a:normAutofit/>
          </a:bodyPr>
          <a:lstStyle/>
          <a:p>
            <a:r>
              <a:rPr lang="en-US" altLang="zh-CN" sz="4400" b="1" dirty="0">
                <a:solidFill>
                  <a:srgbClr val="438086"/>
                </a:solidFill>
                <a:latin typeface="Arial" charset="0"/>
                <a:ea typeface="Arial" charset="0"/>
                <a:cs typeface="Arial" charset="0"/>
              </a:rPr>
              <a:t>Coverage</a:t>
            </a:r>
          </a:p>
        </p:txBody>
      </p:sp>
      <p:sp>
        <p:nvSpPr>
          <p:cNvPr id="9218" name="Rectangle 3"/>
          <p:cNvSpPr>
            <a:spLocks noGrp="1" noChangeArrowheads="1"/>
          </p:cNvSpPr>
          <p:nvPr>
            <p:ph type="body" idx="1"/>
          </p:nvPr>
        </p:nvSpPr>
        <p:spPr>
          <a:xfrm>
            <a:off x="609600" y="1143000"/>
            <a:ext cx="8305800" cy="5486400"/>
          </a:xfrm>
        </p:spPr>
        <p:txBody>
          <a:bodyPr>
            <a:normAutofit/>
          </a:bodyPr>
          <a:lstStyle/>
          <a:p>
            <a:pPr>
              <a:spcBef>
                <a:spcPts val="1500"/>
              </a:spcBef>
            </a:pPr>
            <a:endParaRPr lang="zh-CN" altLang="en-US" sz="4000" dirty="0">
              <a:ea typeface="宋体" charset="-122"/>
            </a:endParaRPr>
          </a:p>
          <a:p>
            <a:pPr>
              <a:lnSpc>
                <a:spcPct val="150000"/>
              </a:lnSpc>
              <a:spcBef>
                <a:spcPts val="1500"/>
              </a:spcBef>
            </a:pPr>
            <a:r>
              <a:rPr lang="en-US" sz="3200" dirty="0"/>
              <a:t>Introduction</a:t>
            </a:r>
          </a:p>
          <a:p>
            <a:pPr>
              <a:lnSpc>
                <a:spcPct val="150000"/>
              </a:lnSpc>
              <a:spcBef>
                <a:spcPts val="1500"/>
              </a:spcBef>
            </a:pPr>
            <a:r>
              <a:rPr lang="en-US" sz="3200" dirty="0"/>
              <a:t>Collaborative filtering recommender</a:t>
            </a:r>
          </a:p>
          <a:p>
            <a:pPr>
              <a:lnSpc>
                <a:spcPct val="150000"/>
              </a:lnSpc>
              <a:spcBef>
                <a:spcPts val="1500"/>
              </a:spcBef>
            </a:pPr>
            <a:r>
              <a:rPr lang="en-US" sz="3200" dirty="0"/>
              <a:t>Content-based recommender</a:t>
            </a:r>
          </a:p>
          <a:p>
            <a:pPr>
              <a:lnSpc>
                <a:spcPct val="150000"/>
              </a:lnSpc>
              <a:spcBef>
                <a:spcPts val="1500"/>
              </a:spcBef>
            </a:pPr>
            <a:r>
              <a:rPr lang="en-US" sz="3200" dirty="0"/>
              <a:t>Hybrid recommender</a:t>
            </a:r>
            <a:endParaRPr lang="en-US" altLang="zh-CN" sz="3200" dirty="0">
              <a:ea typeface="宋体" charset="-122"/>
            </a:endParaRPr>
          </a:p>
          <a:p>
            <a:pPr>
              <a:lnSpc>
                <a:spcPct val="150000"/>
              </a:lnSpc>
              <a:spcBef>
                <a:spcPts val="1500"/>
              </a:spcBef>
            </a:pPr>
            <a:r>
              <a:rPr lang="en-US" sz="3200" dirty="0"/>
              <a:t>Applications</a:t>
            </a:r>
          </a:p>
        </p:txBody>
      </p:sp>
    </p:spTree>
    <p:extLst>
      <p:ext uri="{BB962C8B-B14F-4D97-AF65-F5344CB8AC3E}">
        <p14:creationId xmlns:p14="http://schemas.microsoft.com/office/powerpoint/2010/main" val="3598488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838200"/>
            <a:ext cx="1752600" cy="990600"/>
          </a:xfrm>
        </p:spPr>
        <p:txBody>
          <a:bodyPr>
            <a:normAutofit/>
          </a:bodyPr>
          <a:lstStyle/>
          <a:p>
            <a:r>
              <a:rPr lang="zh-CN" altLang="en-US" b="1" dirty="0">
                <a:solidFill>
                  <a:srgbClr val="438086"/>
                </a:solidFill>
                <a:latin typeface="+mj-ea"/>
                <a:cs typeface="Calibri"/>
              </a:rPr>
              <a:t>总结</a:t>
            </a:r>
            <a:endParaRPr lang="en-US" sz="3600" b="1" dirty="0">
              <a:solidFill>
                <a:srgbClr val="438086"/>
              </a:solidFill>
              <a:latin typeface="+mj-ea"/>
              <a:cs typeface="Calibri"/>
            </a:endParaRPr>
          </a:p>
        </p:txBody>
      </p:sp>
      <p:sp>
        <p:nvSpPr>
          <p:cNvPr id="3" name="Content Placeholder 2"/>
          <p:cNvSpPr>
            <a:spLocks noGrp="1"/>
          </p:cNvSpPr>
          <p:nvPr>
            <p:ph idx="1"/>
          </p:nvPr>
        </p:nvSpPr>
        <p:spPr>
          <a:xfrm>
            <a:off x="304800" y="1905000"/>
            <a:ext cx="8686800" cy="5181600"/>
          </a:xfrm>
        </p:spPr>
        <p:txBody>
          <a:bodyPr>
            <a:noAutofit/>
          </a:bodyPr>
          <a:lstStyle/>
          <a:p>
            <a:pPr>
              <a:lnSpc>
                <a:spcPct val="150000"/>
              </a:lnSpc>
              <a:spcBef>
                <a:spcPts val="1500"/>
              </a:spcBef>
            </a:pPr>
            <a:r>
              <a:rPr lang="zh-CN" altLang="en-US" sz="2400" dirty="0">
                <a:latin typeface="+mn-ea"/>
                <a:cs typeface="Times New Roman"/>
              </a:rPr>
              <a:t>推荐系统十分常用，具有许多工作和发展机会。</a:t>
            </a:r>
          </a:p>
          <a:p>
            <a:pPr>
              <a:lnSpc>
                <a:spcPct val="150000"/>
              </a:lnSpc>
              <a:spcBef>
                <a:spcPts val="1500"/>
              </a:spcBef>
            </a:pPr>
            <a:r>
              <a:rPr lang="zh-CN" altLang="en-US" sz="2400" dirty="0">
                <a:latin typeface="+mn-ea"/>
                <a:cs typeface="Times New Roman"/>
              </a:rPr>
              <a:t>协同过滤推荐器是常用的主要方法</a:t>
            </a:r>
          </a:p>
          <a:p>
            <a:pPr>
              <a:lnSpc>
                <a:spcPct val="150000"/>
              </a:lnSpc>
              <a:spcBef>
                <a:spcPts val="1500"/>
              </a:spcBef>
            </a:pPr>
            <a:r>
              <a:rPr lang="zh-CN" altLang="en-US" sz="2400" dirty="0">
                <a:latin typeface="+mn-ea"/>
                <a:cs typeface="Times New Roman"/>
              </a:rPr>
              <a:t>基于内容的推荐器</a:t>
            </a:r>
            <a:r>
              <a:rPr lang="ja-JP" altLang="en-US" sz="2400">
                <a:latin typeface="+mn-ea"/>
                <a:cs typeface="Times New Roman"/>
              </a:rPr>
              <a:t>可以为个体单独推荐</a:t>
            </a:r>
            <a:endParaRPr lang="zh-CN" altLang="en-US" sz="2400" dirty="0">
              <a:latin typeface="+mn-ea"/>
              <a:cs typeface="Times New Roman"/>
            </a:endParaRPr>
          </a:p>
          <a:p>
            <a:pPr>
              <a:lnSpc>
                <a:spcPct val="150000"/>
              </a:lnSpc>
              <a:spcBef>
                <a:spcPts val="1500"/>
              </a:spcBef>
            </a:pPr>
            <a:r>
              <a:rPr lang="zh-CN" altLang="en-US" sz="2400" dirty="0">
                <a:latin typeface="+mn-ea"/>
                <a:cs typeface="Times New Roman"/>
              </a:rPr>
              <a:t>混合推荐器</a:t>
            </a:r>
            <a:r>
              <a:rPr lang="ja-JP" altLang="en-US" sz="2400">
                <a:latin typeface="+mn-ea"/>
                <a:cs typeface="Times New Roman"/>
              </a:rPr>
              <a:t>具有优势</a:t>
            </a:r>
            <a:endParaRPr lang="en-US" altLang="ja-JP" sz="2400" dirty="0">
              <a:latin typeface="+mn-ea"/>
              <a:cs typeface="Times New Roman"/>
            </a:endParaRPr>
          </a:p>
          <a:p>
            <a:pPr>
              <a:lnSpc>
                <a:spcPct val="150000"/>
              </a:lnSpc>
              <a:spcBef>
                <a:spcPts val="1500"/>
              </a:spcBef>
            </a:pPr>
            <a:r>
              <a:rPr lang="ja-JP" altLang="en-US" sz="2400">
                <a:latin typeface="+mn-ea"/>
                <a:cs typeface="Times New Roman"/>
              </a:rPr>
              <a:t>深度学习逐步应用</a:t>
            </a:r>
            <a:endParaRPr lang="en-US" sz="2400" dirty="0">
              <a:latin typeface="+mn-ea"/>
              <a:cs typeface="Times New Roman"/>
            </a:endParaRPr>
          </a:p>
        </p:txBody>
      </p:sp>
    </p:spTree>
    <p:extLst>
      <p:ext uri="{BB962C8B-B14F-4D97-AF65-F5344CB8AC3E}">
        <p14:creationId xmlns:p14="http://schemas.microsoft.com/office/powerpoint/2010/main" val="29286746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838200"/>
            <a:ext cx="1752600" cy="990600"/>
          </a:xfrm>
        </p:spPr>
        <p:txBody>
          <a:bodyPr>
            <a:normAutofit/>
          </a:bodyPr>
          <a:lstStyle/>
          <a:p>
            <a:r>
              <a:rPr lang="zh-CN" altLang="en-US" b="1" dirty="0">
                <a:solidFill>
                  <a:srgbClr val="438086"/>
                </a:solidFill>
                <a:latin typeface="+mj-ea"/>
                <a:cs typeface="Calibri"/>
              </a:rPr>
              <a:t>总结</a:t>
            </a:r>
            <a:endParaRPr lang="en-US" sz="3600" b="1" dirty="0">
              <a:solidFill>
                <a:srgbClr val="438086"/>
              </a:solidFill>
              <a:latin typeface="+mj-ea"/>
              <a:cs typeface="Calibri"/>
            </a:endParaRPr>
          </a:p>
        </p:txBody>
      </p:sp>
      <p:sp>
        <p:nvSpPr>
          <p:cNvPr id="3" name="Content Placeholder 2"/>
          <p:cNvSpPr>
            <a:spLocks noGrp="1"/>
          </p:cNvSpPr>
          <p:nvPr>
            <p:ph idx="1"/>
          </p:nvPr>
        </p:nvSpPr>
        <p:spPr>
          <a:xfrm>
            <a:off x="304800" y="1905000"/>
            <a:ext cx="8686800" cy="5181600"/>
          </a:xfrm>
        </p:spPr>
        <p:txBody>
          <a:bodyPr>
            <a:noAutofit/>
          </a:bodyPr>
          <a:lstStyle/>
          <a:p>
            <a:pPr>
              <a:lnSpc>
                <a:spcPct val="150000"/>
              </a:lnSpc>
              <a:spcBef>
                <a:spcPts val="1500"/>
              </a:spcBef>
            </a:pPr>
            <a:r>
              <a:rPr lang="zh-CN" altLang="en-US" sz="2400" dirty="0">
                <a:latin typeface="+mn-ea"/>
                <a:cs typeface="Times New Roman"/>
              </a:rPr>
              <a:t>推荐系统十分常用，具有许多工作和发展机会。</a:t>
            </a:r>
          </a:p>
          <a:p>
            <a:pPr>
              <a:lnSpc>
                <a:spcPct val="150000"/>
              </a:lnSpc>
              <a:spcBef>
                <a:spcPts val="1500"/>
              </a:spcBef>
            </a:pPr>
            <a:r>
              <a:rPr lang="zh-CN" altLang="en-US" sz="2400" dirty="0">
                <a:latin typeface="+mn-ea"/>
                <a:cs typeface="Times New Roman"/>
              </a:rPr>
              <a:t>协同过滤推荐器是常用的主要方法</a:t>
            </a:r>
          </a:p>
          <a:p>
            <a:pPr>
              <a:lnSpc>
                <a:spcPct val="150000"/>
              </a:lnSpc>
              <a:spcBef>
                <a:spcPts val="1500"/>
              </a:spcBef>
            </a:pPr>
            <a:r>
              <a:rPr lang="zh-CN" altLang="en-US" sz="2400" dirty="0">
                <a:latin typeface="+mn-ea"/>
                <a:cs typeface="Times New Roman"/>
              </a:rPr>
              <a:t>基于内容的推荐器</a:t>
            </a:r>
            <a:r>
              <a:rPr lang="ja-JP" altLang="en-US" sz="2400">
                <a:latin typeface="+mn-ea"/>
                <a:cs typeface="Times New Roman"/>
              </a:rPr>
              <a:t>可以为个体单独推荐</a:t>
            </a:r>
            <a:endParaRPr lang="zh-CN" altLang="en-US" sz="2400" dirty="0">
              <a:latin typeface="+mn-ea"/>
              <a:cs typeface="Times New Roman"/>
            </a:endParaRPr>
          </a:p>
          <a:p>
            <a:pPr>
              <a:lnSpc>
                <a:spcPct val="150000"/>
              </a:lnSpc>
              <a:spcBef>
                <a:spcPts val="1500"/>
              </a:spcBef>
            </a:pPr>
            <a:r>
              <a:rPr lang="zh-CN" altLang="en-US" sz="2400" dirty="0">
                <a:latin typeface="+mn-ea"/>
                <a:cs typeface="Times New Roman"/>
              </a:rPr>
              <a:t>混合推荐器</a:t>
            </a:r>
            <a:r>
              <a:rPr lang="ja-JP" altLang="en-US" sz="2400">
                <a:latin typeface="+mn-ea"/>
                <a:cs typeface="Times New Roman"/>
              </a:rPr>
              <a:t>具有优势</a:t>
            </a:r>
            <a:endParaRPr lang="en-US" altLang="ja-JP" sz="2400" dirty="0">
              <a:latin typeface="+mn-ea"/>
              <a:cs typeface="Times New Roman"/>
            </a:endParaRPr>
          </a:p>
          <a:p>
            <a:pPr>
              <a:lnSpc>
                <a:spcPct val="150000"/>
              </a:lnSpc>
              <a:spcBef>
                <a:spcPts val="1500"/>
              </a:spcBef>
            </a:pPr>
            <a:r>
              <a:rPr lang="ja-JP" altLang="en-US" sz="2400">
                <a:latin typeface="+mn-ea"/>
                <a:cs typeface="Times New Roman"/>
              </a:rPr>
              <a:t>深度学习逐步应用</a:t>
            </a:r>
            <a:endParaRPr lang="en-US" sz="2400" dirty="0">
              <a:latin typeface="+mn-ea"/>
              <a:cs typeface="Times New Roman"/>
            </a:endParaRPr>
          </a:p>
        </p:txBody>
      </p:sp>
    </p:spTree>
    <p:extLst>
      <p:ext uri="{BB962C8B-B14F-4D97-AF65-F5344CB8AC3E}">
        <p14:creationId xmlns:p14="http://schemas.microsoft.com/office/powerpoint/2010/main" val="1806478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914400"/>
            <a:ext cx="3962400" cy="990600"/>
          </a:xfrm>
        </p:spPr>
        <p:txBody>
          <a:bodyPr>
            <a:normAutofit/>
          </a:bodyPr>
          <a:lstStyle/>
          <a:p>
            <a:r>
              <a:rPr lang="ja-JP" altLang="en-US" sz="4400" b="1">
                <a:solidFill>
                  <a:srgbClr val="438086"/>
                </a:solidFill>
                <a:latin typeface="+mj-ea"/>
                <a:cs typeface="Calibri"/>
              </a:rPr>
              <a:t>毕业设计项目</a:t>
            </a:r>
            <a:endParaRPr lang="en-US" b="1" dirty="0">
              <a:solidFill>
                <a:srgbClr val="438086"/>
              </a:solidFill>
              <a:latin typeface="+mj-ea"/>
              <a:cs typeface="Calibri"/>
            </a:endParaRPr>
          </a:p>
        </p:txBody>
      </p:sp>
      <p:sp>
        <p:nvSpPr>
          <p:cNvPr id="3" name="Content Placeholder 2"/>
          <p:cNvSpPr>
            <a:spLocks noGrp="1"/>
          </p:cNvSpPr>
          <p:nvPr>
            <p:ph idx="1"/>
          </p:nvPr>
        </p:nvSpPr>
        <p:spPr>
          <a:xfrm>
            <a:off x="304800" y="1905000"/>
            <a:ext cx="8686800" cy="5181600"/>
          </a:xfrm>
        </p:spPr>
        <p:txBody>
          <a:bodyPr>
            <a:noAutofit/>
          </a:bodyPr>
          <a:lstStyle/>
          <a:p>
            <a:pPr>
              <a:lnSpc>
                <a:spcPct val="150000"/>
              </a:lnSpc>
              <a:spcBef>
                <a:spcPts val="1500"/>
              </a:spcBef>
            </a:pPr>
            <a:r>
              <a:rPr lang="ja-JP" altLang="en-US" sz="2400">
                <a:latin typeface="+mn-ea"/>
                <a:cs typeface="Times New Roman"/>
              </a:rPr>
              <a:t>用一段文字</a:t>
            </a:r>
            <a:r>
              <a:rPr lang="zh-CN" altLang="en-US" sz="2400" dirty="0">
                <a:latin typeface="+mn-ea"/>
                <a:cs typeface="Times New Roman"/>
              </a:rPr>
              <a:t>（</a:t>
            </a:r>
            <a:r>
              <a:rPr lang="ja-JP" altLang="en-US" sz="2400">
                <a:latin typeface="+mn-ea"/>
                <a:cs typeface="Times New Roman"/>
              </a:rPr>
              <a:t>长于一百字</a:t>
            </a:r>
            <a:r>
              <a:rPr lang="zh-CN" altLang="en-US" sz="2400" dirty="0">
                <a:latin typeface="+mn-ea"/>
                <a:cs typeface="Times New Roman"/>
              </a:rPr>
              <a:t>）</a:t>
            </a:r>
            <a:r>
              <a:rPr lang="ja-JP" altLang="en-US" sz="2400">
                <a:latin typeface="+mn-ea"/>
                <a:cs typeface="Times New Roman"/>
              </a:rPr>
              <a:t>来预测作者的性别与年龄段</a:t>
            </a:r>
            <a:r>
              <a:rPr lang="zh-CN" altLang="en-US" sz="2400" dirty="0">
                <a:latin typeface="+mn-ea"/>
                <a:cs typeface="Times New Roman"/>
              </a:rPr>
              <a:t>。</a:t>
            </a:r>
            <a:r>
              <a:rPr lang="ja-JP" altLang="en-US" sz="2400">
                <a:latin typeface="+mn-ea"/>
                <a:cs typeface="Times New Roman"/>
              </a:rPr>
              <a:t>训练数据可以来自微博的公开信息</a:t>
            </a:r>
            <a:r>
              <a:rPr lang="zh-CN" altLang="en-US" sz="2400" dirty="0">
                <a:latin typeface="+mn-ea"/>
                <a:cs typeface="Times New Roman"/>
              </a:rPr>
              <a:t>。</a:t>
            </a:r>
            <a:endParaRPr lang="en-US" altLang="zh-CN" sz="2400" dirty="0">
              <a:latin typeface="+mn-ea"/>
              <a:cs typeface="Times New Roman"/>
            </a:endParaRPr>
          </a:p>
          <a:p>
            <a:pPr>
              <a:lnSpc>
                <a:spcPct val="150000"/>
              </a:lnSpc>
              <a:spcBef>
                <a:spcPts val="1500"/>
              </a:spcBef>
            </a:pPr>
            <a:endParaRPr lang="zh-CN" altLang="en-US" sz="2400" dirty="0">
              <a:latin typeface="+mn-ea"/>
              <a:cs typeface="Times New Roman"/>
            </a:endParaRPr>
          </a:p>
          <a:p>
            <a:pPr>
              <a:lnSpc>
                <a:spcPct val="150000"/>
              </a:lnSpc>
              <a:spcBef>
                <a:spcPts val="1500"/>
              </a:spcBef>
            </a:pPr>
            <a:r>
              <a:rPr lang="ja-JP" altLang="en-US" sz="2400">
                <a:latin typeface="+mn-ea"/>
                <a:cs typeface="Times New Roman"/>
              </a:rPr>
              <a:t>做一个微信朋友圈</a:t>
            </a:r>
            <a:r>
              <a:rPr lang="zh-CN" altLang="en-US" sz="2400" dirty="0">
                <a:latin typeface="+mn-ea"/>
                <a:cs typeface="Times New Roman"/>
              </a:rPr>
              <a:t>推荐系统，</a:t>
            </a:r>
            <a:r>
              <a:rPr lang="ja-JP" altLang="en-US" sz="2400">
                <a:latin typeface="+mn-ea"/>
                <a:cs typeface="Times New Roman"/>
              </a:rPr>
              <a:t>根据过去点赞记录</a:t>
            </a:r>
            <a:r>
              <a:rPr lang="zh-CN" altLang="en-US" sz="2400" dirty="0">
                <a:latin typeface="+mn-ea"/>
                <a:cs typeface="Times New Roman"/>
              </a:rPr>
              <a:t>，</a:t>
            </a:r>
            <a:r>
              <a:rPr lang="ja-JP" altLang="en-US" sz="2400">
                <a:latin typeface="+mn-ea"/>
                <a:cs typeface="Times New Roman"/>
              </a:rPr>
              <a:t>每天推荐</a:t>
            </a:r>
            <a:r>
              <a:rPr lang="en-US" altLang="zh-CN" sz="2400" dirty="0">
                <a:latin typeface="+mn-ea"/>
                <a:cs typeface="Times New Roman"/>
              </a:rPr>
              <a:t>10</a:t>
            </a:r>
            <a:r>
              <a:rPr lang="ja-JP" altLang="en-US" sz="2400">
                <a:latin typeface="+mn-ea"/>
                <a:cs typeface="Times New Roman"/>
              </a:rPr>
              <a:t>条朋友圈的帖子</a:t>
            </a:r>
            <a:r>
              <a:rPr lang="zh-CN" altLang="en-US" sz="2400" dirty="0">
                <a:latin typeface="+mn-ea"/>
                <a:cs typeface="Times New Roman"/>
              </a:rPr>
              <a:t>。</a:t>
            </a:r>
          </a:p>
        </p:txBody>
      </p:sp>
    </p:spTree>
    <p:extLst>
      <p:ext uri="{BB962C8B-B14F-4D97-AF65-F5344CB8AC3E}">
        <p14:creationId xmlns:p14="http://schemas.microsoft.com/office/powerpoint/2010/main" val="50206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9D0350AC-AFFC-0349-86B2-5EE799242E24}"/>
              </a:ext>
            </a:extLst>
          </p:cNvPr>
          <p:cNvSpPr>
            <a:spLocks noGrp="1" noChangeArrowheads="1"/>
          </p:cNvSpPr>
          <p:nvPr>
            <p:ph type="title"/>
          </p:nvPr>
        </p:nvSpPr>
        <p:spPr>
          <a:xfrm>
            <a:off x="457200" y="762000"/>
            <a:ext cx="8229600" cy="1066800"/>
          </a:xfrm>
        </p:spPr>
        <p:txBody>
          <a:bodyPr>
            <a:normAutofit/>
          </a:bodyPr>
          <a:lstStyle/>
          <a:p>
            <a:r>
              <a:rPr lang="zh-CN" altLang="en-US" sz="3200" b="1" dirty="0">
                <a:solidFill>
                  <a:srgbClr val="438086"/>
                </a:solidFill>
                <a:latin typeface="+mj-ea"/>
              </a:rPr>
              <a:t>为什么使用推荐系统</a:t>
            </a:r>
          </a:p>
        </p:txBody>
      </p:sp>
      <p:sp>
        <p:nvSpPr>
          <p:cNvPr id="3" name="内容占位符 2">
            <a:extLst>
              <a:ext uri="{FF2B5EF4-FFF2-40B4-BE49-F238E27FC236}">
                <a16:creationId xmlns:a16="http://schemas.microsoft.com/office/drawing/2014/main" id="{3A68DBC7-FC56-4144-A51B-38B7C24A0C99}"/>
              </a:ext>
            </a:extLst>
          </p:cNvPr>
          <p:cNvSpPr>
            <a:spLocks noGrp="1"/>
          </p:cNvSpPr>
          <p:nvPr>
            <p:ph idx="1"/>
          </p:nvPr>
        </p:nvSpPr>
        <p:spPr>
          <a:xfrm>
            <a:off x="457200" y="1905000"/>
            <a:ext cx="8229600" cy="4669536"/>
          </a:xfrm>
        </p:spPr>
        <p:txBody>
          <a:bodyPr>
            <a:normAutofit/>
          </a:bodyPr>
          <a:lstStyle/>
          <a:p>
            <a:r>
              <a:rPr lang="zh-CN" altLang="en-US" sz="2400" dirty="0">
                <a:latin typeface="+mn-ea"/>
              </a:rPr>
              <a:t>对用户而言</a:t>
            </a:r>
          </a:p>
          <a:p>
            <a:pPr marL="914400" lvl="1" indent="-457200">
              <a:buFont typeface="Wingdings" pitchFamily="2" charset="2"/>
              <a:buChar char="Ø"/>
            </a:pPr>
            <a:r>
              <a:rPr lang="zh-CN" altLang="en-US" sz="1800" dirty="0">
                <a:latin typeface="+mn-ea"/>
              </a:rPr>
              <a:t>发现感兴趣的东西</a:t>
            </a:r>
          </a:p>
          <a:p>
            <a:pPr marL="914400" lvl="1" indent="-457200">
              <a:buFont typeface="Wingdings" pitchFamily="2" charset="2"/>
              <a:buChar char="Ø"/>
            </a:pPr>
            <a:r>
              <a:rPr lang="zh-CN" altLang="en-US" sz="1800" dirty="0">
                <a:latin typeface="+mn-ea"/>
              </a:rPr>
              <a:t>缩小搜索范围</a:t>
            </a:r>
          </a:p>
          <a:p>
            <a:pPr marL="914400" lvl="1" indent="-457200">
              <a:buFont typeface="Wingdings" pitchFamily="2" charset="2"/>
              <a:buChar char="Ø"/>
            </a:pPr>
            <a:r>
              <a:rPr lang="zh-CN" altLang="en-US" sz="1800" dirty="0">
                <a:latin typeface="+mn-ea"/>
              </a:rPr>
              <a:t>帮助探索搜索空间</a:t>
            </a:r>
          </a:p>
          <a:p>
            <a:pPr marL="914400" lvl="1" indent="-457200">
              <a:buFont typeface="Wingdings" pitchFamily="2" charset="2"/>
              <a:buChar char="Ø"/>
            </a:pPr>
            <a:r>
              <a:rPr lang="zh-CN" altLang="en-US" sz="1800" dirty="0">
                <a:latin typeface="+mn-ea"/>
              </a:rPr>
              <a:t>发现新的东西</a:t>
            </a:r>
          </a:p>
          <a:p>
            <a:pPr marL="914400" lvl="1" indent="-457200">
              <a:buFont typeface="Wingdings" pitchFamily="2" charset="2"/>
              <a:buChar char="Ø"/>
            </a:pPr>
            <a:r>
              <a:rPr lang="zh-CN" altLang="en-US" sz="1800" dirty="0">
                <a:latin typeface="+mn-ea"/>
              </a:rPr>
              <a:t>娱乐等</a:t>
            </a:r>
            <a:endParaRPr lang="en-US" altLang="zh-CN" sz="1800" dirty="0">
              <a:latin typeface="+mn-ea"/>
            </a:endParaRPr>
          </a:p>
          <a:p>
            <a:pPr marL="914400" lvl="1" indent="-457200">
              <a:buFont typeface="Wingdings" pitchFamily="2" charset="2"/>
              <a:buChar char="Ø"/>
            </a:pPr>
            <a:endParaRPr lang="zh-CN" altLang="en-US" sz="1800" dirty="0">
              <a:latin typeface="+mn-ea"/>
            </a:endParaRPr>
          </a:p>
          <a:p>
            <a:r>
              <a:rPr lang="zh-CN" altLang="en-US" sz="2400" dirty="0">
                <a:latin typeface="+mn-ea"/>
              </a:rPr>
              <a:t>对商家而言</a:t>
            </a:r>
          </a:p>
          <a:p>
            <a:pPr marL="914400" lvl="1" indent="-457200">
              <a:buFont typeface="Wingdings" pitchFamily="2" charset="2"/>
              <a:buChar char="Ø"/>
            </a:pPr>
            <a:r>
              <a:rPr lang="zh-CN" altLang="en-US" sz="1800" dirty="0">
                <a:latin typeface="+mn-ea"/>
              </a:rPr>
              <a:t>为用户提供个性化服务</a:t>
            </a:r>
          </a:p>
          <a:p>
            <a:pPr marL="914400" lvl="1" indent="-457200">
              <a:buFont typeface="Wingdings" pitchFamily="2" charset="2"/>
              <a:buChar char="Ø"/>
            </a:pPr>
            <a:r>
              <a:rPr lang="zh-CN" altLang="en-US" sz="1800" dirty="0">
                <a:latin typeface="+mn-ea"/>
              </a:rPr>
              <a:t>增加顾客对系统的信任和忠诚度</a:t>
            </a:r>
          </a:p>
          <a:p>
            <a:pPr marL="914400" lvl="1" indent="-457200">
              <a:buFont typeface="Wingdings" pitchFamily="2" charset="2"/>
              <a:buChar char="Ø"/>
            </a:pPr>
            <a:r>
              <a:rPr lang="zh-CN" altLang="en-US" sz="1800" dirty="0">
                <a:latin typeface="+mn-ea"/>
              </a:rPr>
              <a:t>提高销售、点击转化率</a:t>
            </a:r>
          </a:p>
          <a:p>
            <a:pPr marL="914400" lvl="1" indent="-457200">
              <a:buFont typeface="Wingdings" pitchFamily="2" charset="2"/>
              <a:buChar char="Ø"/>
            </a:pPr>
            <a:r>
              <a:rPr lang="zh-CN" altLang="en-US" sz="1800" dirty="0">
                <a:latin typeface="+mn-ea"/>
              </a:rPr>
              <a:t>获得更多关于顾客的信息</a:t>
            </a:r>
          </a:p>
          <a:p>
            <a:pPr marL="914400" lvl="1" indent="-457200">
              <a:buFont typeface="Wingdings" pitchFamily="2" charset="2"/>
              <a:buNone/>
            </a:pPr>
            <a:endParaRPr lang="zh-CN" altLang="en-US" sz="1800" dirty="0">
              <a:latin typeface="+mn-ea"/>
            </a:endParaRPr>
          </a:p>
        </p:txBody>
      </p:sp>
    </p:spTree>
    <p:extLst>
      <p:ext uri="{BB962C8B-B14F-4D97-AF65-F5344CB8AC3E}">
        <p14:creationId xmlns:p14="http://schemas.microsoft.com/office/powerpoint/2010/main" val="1876824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a:extLst>
              <a:ext uri="{FF2B5EF4-FFF2-40B4-BE49-F238E27FC236}">
                <a16:creationId xmlns:a16="http://schemas.microsoft.com/office/drawing/2014/main" id="{ADB0DF13-A3E0-2F41-A539-89CDF50DDDBA}"/>
              </a:ext>
            </a:extLst>
          </p:cNvPr>
          <p:cNvSpPr>
            <a:spLocks noGrp="1" noChangeArrowheads="1"/>
          </p:cNvSpPr>
          <p:nvPr>
            <p:ph type="title"/>
          </p:nvPr>
        </p:nvSpPr>
        <p:spPr>
          <a:xfrm>
            <a:off x="609600" y="1046089"/>
            <a:ext cx="8229600" cy="1066800"/>
          </a:xfrm>
        </p:spPr>
        <p:txBody>
          <a:bodyPr>
            <a:normAutofit/>
          </a:bodyPr>
          <a:lstStyle/>
          <a:p>
            <a:r>
              <a:rPr lang="zh-CN" altLang="en-US" b="1" dirty="0">
                <a:solidFill>
                  <a:srgbClr val="438086"/>
                </a:solidFill>
                <a:latin typeface="+mj-ea"/>
              </a:rPr>
              <a:t>参考资料</a:t>
            </a:r>
          </a:p>
        </p:txBody>
      </p:sp>
      <p:pic>
        <p:nvPicPr>
          <p:cNvPr id="15363" name="图片 3" descr="@GY6PGYTWWHZ8WUB1N8GLN2">
            <a:extLst>
              <a:ext uri="{FF2B5EF4-FFF2-40B4-BE49-F238E27FC236}">
                <a16:creationId xmlns:a16="http://schemas.microsoft.com/office/drawing/2014/main" id="{04EBD64C-AD15-4047-9E90-30CD9C2F4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8" y="2128838"/>
            <a:ext cx="2066925"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4" descr="QWU(DR3@0J``{~F1XR6K~)E">
            <a:extLst>
              <a:ext uri="{FF2B5EF4-FFF2-40B4-BE49-F238E27FC236}">
                <a16:creationId xmlns:a16="http://schemas.microsoft.com/office/drawing/2014/main" id="{926DB821-5865-534D-A1E6-EB73DA516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800" y="2128838"/>
            <a:ext cx="2835275"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5" descr="]3GFOHU(AU(01@K$G0`Q6D5">
            <a:extLst>
              <a:ext uri="{FF2B5EF4-FFF2-40B4-BE49-F238E27FC236}">
                <a16:creationId xmlns:a16="http://schemas.microsoft.com/office/drawing/2014/main" id="{36942DCE-066C-C34C-89C6-AF6F4B53F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525" y="2128838"/>
            <a:ext cx="2363788"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5487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a:xfrm>
            <a:off x="914399" y="1295400"/>
            <a:ext cx="7529513" cy="777875"/>
          </a:xfrm>
        </p:spPr>
        <p:txBody>
          <a:bodyPr/>
          <a:lstStyle/>
          <a:p>
            <a:pPr algn="ctr"/>
            <a:r>
              <a:rPr lang="en-US" altLang="x-none" sz="4400" b="1" dirty="0">
                <a:solidFill>
                  <a:srgbClr val="438086"/>
                </a:solidFill>
                <a:latin typeface="Calibri" charset="0"/>
                <a:ea typeface="Calibri" charset="0"/>
                <a:cs typeface="Calibri" charset="0"/>
              </a:rPr>
              <a:t>Acknowledgments</a:t>
            </a:r>
            <a:endParaRPr lang="en-US" altLang="x-none" b="1" dirty="0">
              <a:solidFill>
                <a:srgbClr val="438086"/>
              </a:solidFill>
              <a:latin typeface="Calibri" charset="0"/>
              <a:ea typeface="Calibri" charset="0"/>
              <a:cs typeface="Calibri" charset="0"/>
            </a:endParaRPr>
          </a:p>
        </p:txBody>
      </p:sp>
      <p:sp>
        <p:nvSpPr>
          <p:cNvPr id="157698" name="Rectangle 3"/>
          <p:cNvSpPr>
            <a:spLocks noGrp="1" noChangeArrowheads="1"/>
          </p:cNvSpPr>
          <p:nvPr>
            <p:ph type="body" idx="1"/>
          </p:nvPr>
        </p:nvSpPr>
        <p:spPr>
          <a:xfrm>
            <a:off x="646906" y="2286000"/>
            <a:ext cx="8064500" cy="3276600"/>
          </a:xfrm>
          <a:noFill/>
        </p:spPr>
        <p:txBody>
          <a:bodyPr>
            <a:normAutofit/>
          </a:bodyPr>
          <a:lstStyle/>
          <a:p>
            <a:pPr>
              <a:spcBef>
                <a:spcPct val="50000"/>
              </a:spcBef>
              <a:buFont typeface="Monotype Sorts" charset="2"/>
              <a:buNone/>
            </a:pPr>
            <a:r>
              <a:rPr lang="en-US" altLang="x-none" sz="3200" dirty="0"/>
              <a:t>  This file is for the educational purpose only. Some materials (including pictures and text) were taken from the Internet at the public domain.</a:t>
            </a:r>
          </a:p>
        </p:txBody>
      </p:sp>
    </p:spTree>
    <p:extLst>
      <p:ext uri="{BB962C8B-B14F-4D97-AF65-F5344CB8AC3E}">
        <p14:creationId xmlns:p14="http://schemas.microsoft.com/office/powerpoint/2010/main" val="105500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635794" y="518840"/>
            <a:ext cx="8229600" cy="1066800"/>
          </a:xfrm>
        </p:spPr>
        <p:txBody>
          <a:bodyPr>
            <a:normAutofit/>
          </a:bodyPr>
          <a:lstStyle/>
          <a:p>
            <a:r>
              <a:rPr lang="ja-JP" altLang="en-US" b="1" dirty="0">
                <a:solidFill>
                  <a:srgbClr val="438086"/>
                </a:solidFill>
                <a:latin typeface="+mj-ea"/>
              </a:rPr>
              <a:t>主流方法</a:t>
            </a:r>
            <a:endParaRPr lang="en-US" altLang="en-US" b="1" dirty="0">
              <a:solidFill>
                <a:srgbClr val="438086"/>
              </a:solidFill>
              <a:latin typeface="+mj-ea"/>
            </a:endParaRPr>
          </a:p>
        </p:txBody>
      </p:sp>
      <p:pic>
        <p:nvPicPr>
          <p:cNvPr id="3" name="Picture 19" descr="circuler_1">
            <a:extLst>
              <a:ext uri="{FF2B5EF4-FFF2-40B4-BE49-F238E27FC236}">
                <a16:creationId xmlns:a16="http://schemas.microsoft.com/office/drawing/2014/main" id="{B5110D0B-8438-F247-AB46-6B4CB6336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914400" y="1828800"/>
            <a:ext cx="249237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20">
            <a:extLst>
              <a:ext uri="{FF2B5EF4-FFF2-40B4-BE49-F238E27FC236}">
                <a16:creationId xmlns:a16="http://schemas.microsoft.com/office/drawing/2014/main" id="{AA827A03-C8DB-D04C-80EF-0D0EF2AAA8ED}"/>
              </a:ext>
            </a:extLst>
          </p:cNvPr>
          <p:cNvSpPr>
            <a:spLocks noChangeArrowheads="1"/>
          </p:cNvSpPr>
          <p:nvPr/>
        </p:nvSpPr>
        <p:spPr bwMode="gray">
          <a:xfrm>
            <a:off x="923925" y="1829073"/>
            <a:ext cx="2474912" cy="1473200"/>
          </a:xfrm>
          <a:prstGeom prst="ellipse">
            <a:avLst/>
          </a:prstGeom>
          <a:gradFill rotWithShape="1">
            <a:gsLst>
              <a:gs pos="0">
                <a:srgbClr val="D15305">
                  <a:gamma/>
                  <a:shade val="26275"/>
                  <a:invGamma/>
                  <a:alpha val="89999"/>
                </a:srgbClr>
              </a:gs>
              <a:gs pos="50000">
                <a:srgbClr val="D15305">
                  <a:alpha val="45000"/>
                </a:srgbClr>
              </a:gs>
              <a:gs pos="100000">
                <a:srgbClr val="D15305">
                  <a:gamma/>
                  <a:shade val="26275"/>
                  <a:invGamma/>
                  <a:alpha val="89999"/>
                </a:srgbClr>
              </a:gs>
            </a:gsLst>
            <a:lin ang="5400000" scaled="1"/>
          </a:gradFill>
          <a:ln w="9525" algn="ctr">
            <a:noFill/>
            <a:round/>
            <a:headEnd/>
            <a:tailEnd/>
          </a:ln>
          <a:effectLst/>
        </p:spPr>
        <p:txBody>
          <a:bodyPr wrap="none" anchor="ctr"/>
          <a:lstStyle/>
          <a:p>
            <a:pPr>
              <a:defRPr/>
            </a:pPr>
            <a:endParaRPr lang="zh-TW" altLang="en-US">
              <a:latin typeface="Arial" charset="0"/>
              <a:ea typeface="+mn-ea"/>
            </a:endParaRPr>
          </a:p>
        </p:txBody>
      </p:sp>
      <p:sp>
        <p:nvSpPr>
          <p:cNvPr id="5" name="Freeform 21">
            <a:extLst>
              <a:ext uri="{FF2B5EF4-FFF2-40B4-BE49-F238E27FC236}">
                <a16:creationId xmlns:a16="http://schemas.microsoft.com/office/drawing/2014/main" id="{428E4B6B-F997-F246-985F-0F15BAE988D4}"/>
              </a:ext>
            </a:extLst>
          </p:cNvPr>
          <p:cNvSpPr>
            <a:spLocks/>
          </p:cNvSpPr>
          <p:nvPr/>
        </p:nvSpPr>
        <p:spPr bwMode="gray">
          <a:xfrm>
            <a:off x="1146175" y="1858963"/>
            <a:ext cx="2066925" cy="687387"/>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C6600">
                  <a:alpha val="17998"/>
                </a:srgbClr>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6" name="Rectangle 22">
            <a:extLst>
              <a:ext uri="{FF2B5EF4-FFF2-40B4-BE49-F238E27FC236}">
                <a16:creationId xmlns:a16="http://schemas.microsoft.com/office/drawing/2014/main" id="{1CCC725C-46A4-6542-A1ED-E74B1F227C3A}"/>
              </a:ext>
            </a:extLst>
          </p:cNvPr>
          <p:cNvSpPr>
            <a:spLocks noChangeArrowheads="1"/>
          </p:cNvSpPr>
          <p:nvPr/>
        </p:nvSpPr>
        <p:spPr bwMode="auto">
          <a:xfrm>
            <a:off x="1011237" y="1935163"/>
            <a:ext cx="2335213" cy="822325"/>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eaLnBrk="0" hangingPunct="0">
              <a:defRPr/>
            </a:pPr>
            <a:r>
              <a:rPr lang="en-US" altLang="zh-TW" sz="2400" b="1" dirty="0">
                <a:solidFill>
                  <a:srgbClr val="660066"/>
                </a:solidFill>
                <a:latin typeface="Arial" charset="0"/>
                <a:ea typeface="新細明體" pitchFamily="18" charset="-120"/>
              </a:rPr>
              <a:t>CB</a:t>
            </a:r>
          </a:p>
          <a:p>
            <a:pPr algn="ctr" eaLnBrk="0" hangingPunct="0">
              <a:defRPr/>
            </a:pPr>
            <a:r>
              <a:rPr lang="en-US" altLang="zh-TW" sz="2400" b="1" dirty="0">
                <a:solidFill>
                  <a:srgbClr val="1C1C1C"/>
                </a:solidFill>
                <a:latin typeface="Arial" charset="0"/>
                <a:ea typeface="新細明體" pitchFamily="18" charset="-120"/>
              </a:rPr>
              <a:t>Content Based</a:t>
            </a:r>
          </a:p>
        </p:txBody>
      </p:sp>
      <p:grpSp>
        <p:nvGrpSpPr>
          <p:cNvPr id="7" name="Group 26">
            <a:extLst>
              <a:ext uri="{FF2B5EF4-FFF2-40B4-BE49-F238E27FC236}">
                <a16:creationId xmlns:a16="http://schemas.microsoft.com/office/drawing/2014/main" id="{700E37FF-4573-434E-B2DA-0F0DA80B3B5B}"/>
              </a:ext>
            </a:extLst>
          </p:cNvPr>
          <p:cNvGrpSpPr>
            <a:grpSpLocks/>
          </p:cNvGrpSpPr>
          <p:nvPr/>
        </p:nvGrpSpPr>
        <p:grpSpPr bwMode="auto">
          <a:xfrm>
            <a:off x="2981325" y="2551113"/>
            <a:ext cx="579437" cy="1350962"/>
            <a:chOff x="1821" y="1330"/>
            <a:chExt cx="365" cy="851"/>
          </a:xfrm>
        </p:grpSpPr>
        <p:sp>
          <p:nvSpPr>
            <p:cNvPr id="8" name="Oval 27">
              <a:extLst>
                <a:ext uri="{FF2B5EF4-FFF2-40B4-BE49-F238E27FC236}">
                  <a16:creationId xmlns:a16="http://schemas.microsoft.com/office/drawing/2014/main" id="{51732290-3CA7-164E-B1D8-3A49F326133C}"/>
                </a:ext>
              </a:extLst>
            </p:cNvPr>
            <p:cNvSpPr>
              <a:spLocks noChangeArrowheads="1"/>
            </p:cNvSpPr>
            <p:nvPr/>
          </p:nvSpPr>
          <p:spPr bwMode="auto">
            <a:xfrm rot="-2509211">
              <a:off x="1821" y="1447"/>
              <a:ext cx="101" cy="30"/>
            </a:xfrm>
            <a:prstGeom prst="ellipse">
              <a:avLst/>
            </a:prstGeom>
            <a:gradFill rotWithShape="1">
              <a:gsLst>
                <a:gs pos="0">
                  <a:srgbClr val="660066"/>
                </a:gs>
                <a:gs pos="50000">
                  <a:srgbClr val="C299C2"/>
                </a:gs>
                <a:gs pos="100000">
                  <a:srgbClr val="660066"/>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9" name="AutoShape 28">
              <a:extLst>
                <a:ext uri="{FF2B5EF4-FFF2-40B4-BE49-F238E27FC236}">
                  <a16:creationId xmlns:a16="http://schemas.microsoft.com/office/drawing/2014/main" id="{1473F2D1-DA3B-D846-BDD0-9DBE423D5EB2}"/>
                </a:ext>
              </a:extLst>
            </p:cNvPr>
            <p:cNvSpPr>
              <a:spLocks noChangeArrowheads="1"/>
            </p:cNvSpPr>
            <p:nvPr/>
          </p:nvSpPr>
          <p:spPr bwMode="gray">
            <a:xfrm rot="8122410">
              <a:off x="2131" y="1330"/>
              <a:ext cx="55" cy="851"/>
            </a:xfrm>
            <a:prstGeom prst="can">
              <a:avLst>
                <a:gd name="adj" fmla="val 41332"/>
              </a:avLst>
            </a:prstGeom>
            <a:gradFill rotWithShape="1">
              <a:gsLst>
                <a:gs pos="0">
                  <a:srgbClr val="808080"/>
                </a:gs>
                <a:gs pos="50000">
                  <a:srgbClr val="FFFFFF"/>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grpSp>
      <p:pic>
        <p:nvPicPr>
          <p:cNvPr id="10" name="Picture 32" descr="circuler_1">
            <a:extLst>
              <a:ext uri="{FF2B5EF4-FFF2-40B4-BE49-F238E27FC236}">
                <a16:creationId xmlns:a16="http://schemas.microsoft.com/office/drawing/2014/main" id="{C00C00FF-2DD2-7243-BAC0-452FE9798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3659187" y="3227388"/>
            <a:ext cx="165417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33">
            <a:extLst>
              <a:ext uri="{FF2B5EF4-FFF2-40B4-BE49-F238E27FC236}">
                <a16:creationId xmlns:a16="http://schemas.microsoft.com/office/drawing/2014/main" id="{5F58EB58-0A1A-CD46-86B7-65DA3EF79C37}"/>
              </a:ext>
            </a:extLst>
          </p:cNvPr>
          <p:cNvSpPr>
            <a:spLocks noChangeArrowheads="1"/>
          </p:cNvSpPr>
          <p:nvPr/>
        </p:nvSpPr>
        <p:spPr bwMode="gray">
          <a:xfrm>
            <a:off x="3659187" y="3227388"/>
            <a:ext cx="1643063" cy="1644650"/>
          </a:xfrm>
          <a:prstGeom prst="ellipse">
            <a:avLst/>
          </a:prstGeom>
          <a:gradFill rotWithShape="1">
            <a:gsLst>
              <a:gs pos="0">
                <a:srgbClr val="FFFF00">
                  <a:alpha val="45000"/>
                </a:srgbClr>
              </a:gs>
              <a:gs pos="100000">
                <a:srgbClr val="434300">
                  <a:alpha val="89998"/>
                </a:srgbClr>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12" name="Freeform 34">
            <a:extLst>
              <a:ext uri="{FF2B5EF4-FFF2-40B4-BE49-F238E27FC236}">
                <a16:creationId xmlns:a16="http://schemas.microsoft.com/office/drawing/2014/main" id="{549681B8-72D0-3B42-AA08-46D6F93FB6B7}"/>
              </a:ext>
            </a:extLst>
          </p:cNvPr>
          <p:cNvSpPr>
            <a:spLocks/>
          </p:cNvSpPr>
          <p:nvPr/>
        </p:nvSpPr>
        <p:spPr bwMode="gray">
          <a:xfrm>
            <a:off x="3829050" y="3260725"/>
            <a:ext cx="1292225" cy="569913"/>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FF99">
                  <a:alpha val="17998"/>
                </a:srgbClr>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nvGrpSpPr>
          <p:cNvPr id="13" name="Group 35">
            <a:extLst>
              <a:ext uri="{FF2B5EF4-FFF2-40B4-BE49-F238E27FC236}">
                <a16:creationId xmlns:a16="http://schemas.microsoft.com/office/drawing/2014/main" id="{E9E74F33-D319-D74E-A919-8B9EA7F6F868}"/>
              </a:ext>
            </a:extLst>
          </p:cNvPr>
          <p:cNvGrpSpPr>
            <a:grpSpLocks/>
          </p:cNvGrpSpPr>
          <p:nvPr/>
        </p:nvGrpSpPr>
        <p:grpSpPr bwMode="auto">
          <a:xfrm rot="-1297425" flipH="1" flipV="1">
            <a:off x="3783012" y="4510088"/>
            <a:ext cx="1435100" cy="349250"/>
            <a:chOff x="2532" y="1051"/>
            <a:chExt cx="893" cy="246"/>
          </a:xfrm>
        </p:grpSpPr>
        <p:grpSp>
          <p:nvGrpSpPr>
            <p:cNvPr id="14" name="Group 36">
              <a:extLst>
                <a:ext uri="{FF2B5EF4-FFF2-40B4-BE49-F238E27FC236}">
                  <a16:creationId xmlns:a16="http://schemas.microsoft.com/office/drawing/2014/main" id="{7F86E0E7-6E0F-134C-A05D-BE3E4D9D1E6A}"/>
                </a:ext>
              </a:extLst>
            </p:cNvPr>
            <p:cNvGrpSpPr>
              <a:grpSpLocks/>
            </p:cNvGrpSpPr>
            <p:nvPr/>
          </p:nvGrpSpPr>
          <p:grpSpPr bwMode="auto">
            <a:xfrm>
              <a:off x="2532" y="1051"/>
              <a:ext cx="743" cy="185"/>
              <a:chOff x="1565" y="2568"/>
              <a:chExt cx="1118" cy="279"/>
            </a:xfrm>
          </p:grpSpPr>
          <p:sp>
            <p:nvSpPr>
              <p:cNvPr id="20" name="AutoShape 37">
                <a:extLst>
                  <a:ext uri="{FF2B5EF4-FFF2-40B4-BE49-F238E27FC236}">
                    <a16:creationId xmlns:a16="http://schemas.microsoft.com/office/drawing/2014/main" id="{E098350F-3029-B449-930A-A6695AFC6BB1}"/>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21" name="AutoShape 38">
                <a:extLst>
                  <a:ext uri="{FF2B5EF4-FFF2-40B4-BE49-F238E27FC236}">
                    <a16:creationId xmlns:a16="http://schemas.microsoft.com/office/drawing/2014/main" id="{CE3F86B0-0378-3146-8C15-381679F0A9B4}"/>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22" name="AutoShape 39">
                <a:extLst>
                  <a:ext uri="{FF2B5EF4-FFF2-40B4-BE49-F238E27FC236}">
                    <a16:creationId xmlns:a16="http://schemas.microsoft.com/office/drawing/2014/main" id="{8A67941B-F5A9-7B4F-8DBB-0CAA1DDBDE89}"/>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23" name="AutoShape 40">
                <a:extLst>
                  <a:ext uri="{FF2B5EF4-FFF2-40B4-BE49-F238E27FC236}">
                    <a16:creationId xmlns:a16="http://schemas.microsoft.com/office/drawing/2014/main" id="{D623CA6E-389E-7C41-AC92-59776886303F}"/>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grpSp>
        <p:grpSp>
          <p:nvGrpSpPr>
            <p:cNvPr id="15" name="Group 41">
              <a:extLst>
                <a:ext uri="{FF2B5EF4-FFF2-40B4-BE49-F238E27FC236}">
                  <a16:creationId xmlns:a16="http://schemas.microsoft.com/office/drawing/2014/main" id="{AACF598E-594B-D44F-BB77-55A4268ADFB9}"/>
                </a:ext>
              </a:extLst>
            </p:cNvPr>
            <p:cNvGrpSpPr>
              <a:grpSpLocks/>
            </p:cNvGrpSpPr>
            <p:nvPr/>
          </p:nvGrpSpPr>
          <p:grpSpPr bwMode="auto">
            <a:xfrm rot="1353540">
              <a:off x="2682" y="1111"/>
              <a:ext cx="743" cy="186"/>
              <a:chOff x="1565" y="2568"/>
              <a:chExt cx="1118" cy="279"/>
            </a:xfrm>
          </p:grpSpPr>
          <p:sp>
            <p:nvSpPr>
              <p:cNvPr id="16" name="AutoShape 42">
                <a:extLst>
                  <a:ext uri="{FF2B5EF4-FFF2-40B4-BE49-F238E27FC236}">
                    <a16:creationId xmlns:a16="http://schemas.microsoft.com/office/drawing/2014/main" id="{D9DD9A5B-FDB7-C946-BD0B-169BF59F1076}"/>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17" name="AutoShape 43">
                <a:extLst>
                  <a:ext uri="{FF2B5EF4-FFF2-40B4-BE49-F238E27FC236}">
                    <a16:creationId xmlns:a16="http://schemas.microsoft.com/office/drawing/2014/main" id="{687BC65E-B980-4540-9F9F-AAD37F5C3E5A}"/>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18" name="AutoShape 44">
                <a:extLst>
                  <a:ext uri="{FF2B5EF4-FFF2-40B4-BE49-F238E27FC236}">
                    <a16:creationId xmlns:a16="http://schemas.microsoft.com/office/drawing/2014/main" id="{468F5839-C61A-9744-B2D1-0F43E10BB884}"/>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19" name="AutoShape 45">
                <a:extLst>
                  <a:ext uri="{FF2B5EF4-FFF2-40B4-BE49-F238E27FC236}">
                    <a16:creationId xmlns:a16="http://schemas.microsoft.com/office/drawing/2014/main" id="{D67B16B0-BB97-CE42-A43B-C1B4DB809473}"/>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grpSp>
      </p:grpSp>
      <p:sp>
        <p:nvSpPr>
          <p:cNvPr id="24" name="Rectangle 46">
            <a:extLst>
              <a:ext uri="{FF2B5EF4-FFF2-40B4-BE49-F238E27FC236}">
                <a16:creationId xmlns:a16="http://schemas.microsoft.com/office/drawing/2014/main" id="{6F8604DE-DA12-944A-AEAD-F9483076730F}"/>
              </a:ext>
            </a:extLst>
          </p:cNvPr>
          <p:cNvSpPr>
            <a:spLocks noChangeArrowheads="1"/>
          </p:cNvSpPr>
          <p:nvPr/>
        </p:nvSpPr>
        <p:spPr bwMode="auto">
          <a:xfrm>
            <a:off x="3779837" y="3702050"/>
            <a:ext cx="1371600" cy="701675"/>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eaLnBrk="0" hangingPunct="0">
              <a:defRPr/>
            </a:pPr>
            <a:r>
              <a:rPr lang="en-US" altLang="zh-TW" sz="2000" b="1" dirty="0">
                <a:solidFill>
                  <a:srgbClr val="1C1C1C"/>
                </a:solidFill>
                <a:latin typeface="Arial" charset="0"/>
                <a:ea typeface="新細明體" pitchFamily="18" charset="-120"/>
              </a:rPr>
              <a:t>Hybrid</a:t>
            </a:r>
          </a:p>
          <a:p>
            <a:pPr algn="ctr" eaLnBrk="0" hangingPunct="0">
              <a:defRPr/>
            </a:pPr>
            <a:r>
              <a:rPr lang="en-US" altLang="zh-TW" sz="2000" b="1" dirty="0">
                <a:solidFill>
                  <a:srgbClr val="1C1C1C"/>
                </a:solidFill>
                <a:latin typeface="Arial" charset="0"/>
                <a:ea typeface="新細明體" pitchFamily="18" charset="-120"/>
              </a:rPr>
              <a:t>Approach</a:t>
            </a:r>
          </a:p>
        </p:txBody>
      </p:sp>
      <p:grpSp>
        <p:nvGrpSpPr>
          <p:cNvPr id="25" name="Group 47">
            <a:extLst>
              <a:ext uri="{FF2B5EF4-FFF2-40B4-BE49-F238E27FC236}">
                <a16:creationId xmlns:a16="http://schemas.microsoft.com/office/drawing/2014/main" id="{053E696B-2865-D747-92AD-1C903A41A972}"/>
              </a:ext>
            </a:extLst>
          </p:cNvPr>
          <p:cNvGrpSpPr>
            <a:grpSpLocks/>
          </p:cNvGrpSpPr>
          <p:nvPr/>
        </p:nvGrpSpPr>
        <p:grpSpPr bwMode="auto">
          <a:xfrm>
            <a:off x="2690812" y="4325938"/>
            <a:ext cx="1458913" cy="576262"/>
            <a:chOff x="1651" y="2475"/>
            <a:chExt cx="919" cy="363"/>
          </a:xfrm>
        </p:grpSpPr>
        <p:sp>
          <p:nvSpPr>
            <p:cNvPr id="26" name="Oval 48">
              <a:extLst>
                <a:ext uri="{FF2B5EF4-FFF2-40B4-BE49-F238E27FC236}">
                  <a16:creationId xmlns:a16="http://schemas.microsoft.com/office/drawing/2014/main" id="{533307B0-ACC9-1943-B90E-35ECD73B848C}"/>
                </a:ext>
              </a:extLst>
            </p:cNvPr>
            <p:cNvSpPr>
              <a:spLocks noChangeArrowheads="1"/>
            </p:cNvSpPr>
            <p:nvPr/>
          </p:nvSpPr>
          <p:spPr bwMode="auto">
            <a:xfrm rot="3461289">
              <a:off x="2408" y="2500"/>
              <a:ext cx="110" cy="60"/>
            </a:xfrm>
            <a:prstGeom prst="ellipse">
              <a:avLst/>
            </a:prstGeom>
            <a:gradFill rotWithShape="1">
              <a:gsLst>
                <a:gs pos="0">
                  <a:srgbClr val="996600"/>
                </a:gs>
                <a:gs pos="50000">
                  <a:srgbClr val="D6C299"/>
                </a:gs>
                <a:gs pos="100000">
                  <a:srgbClr val="996600"/>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27" name="AutoShape 49">
              <a:extLst>
                <a:ext uri="{FF2B5EF4-FFF2-40B4-BE49-F238E27FC236}">
                  <a16:creationId xmlns:a16="http://schemas.microsoft.com/office/drawing/2014/main" id="{76BCD612-7D98-4D40-AA8F-F71F5BF78351}"/>
                </a:ext>
              </a:extLst>
            </p:cNvPr>
            <p:cNvSpPr>
              <a:spLocks noChangeArrowheads="1"/>
            </p:cNvSpPr>
            <p:nvPr/>
          </p:nvSpPr>
          <p:spPr bwMode="gray">
            <a:xfrm rot="13955520" flipH="1">
              <a:off x="2077" y="2344"/>
              <a:ext cx="68" cy="919"/>
            </a:xfrm>
            <a:prstGeom prst="can">
              <a:avLst>
                <a:gd name="adj" fmla="val 36102"/>
              </a:avLst>
            </a:prstGeom>
            <a:gradFill rotWithShape="1">
              <a:gsLst>
                <a:gs pos="0">
                  <a:srgbClr val="808080"/>
                </a:gs>
                <a:gs pos="50000">
                  <a:srgbClr val="FFFFFF"/>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grpSp>
      <p:pic>
        <p:nvPicPr>
          <p:cNvPr id="28" name="Picture 52" descr="circuler_1">
            <a:extLst>
              <a:ext uri="{FF2B5EF4-FFF2-40B4-BE49-F238E27FC236}">
                <a16:creationId xmlns:a16="http://schemas.microsoft.com/office/drawing/2014/main" id="{1645567B-9661-5C43-B5AF-71574F0B4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931862" y="4827588"/>
            <a:ext cx="25304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Oval 53">
            <a:extLst>
              <a:ext uri="{FF2B5EF4-FFF2-40B4-BE49-F238E27FC236}">
                <a16:creationId xmlns:a16="http://schemas.microsoft.com/office/drawing/2014/main" id="{7B5F145C-07C2-4B4C-873C-FD5D338FAF42}"/>
              </a:ext>
            </a:extLst>
          </p:cNvPr>
          <p:cNvSpPr>
            <a:spLocks noChangeArrowheads="1"/>
          </p:cNvSpPr>
          <p:nvPr/>
        </p:nvSpPr>
        <p:spPr bwMode="gray">
          <a:xfrm>
            <a:off x="928687" y="4811985"/>
            <a:ext cx="2525713" cy="1438275"/>
          </a:xfrm>
          <a:prstGeom prst="ellipse">
            <a:avLst/>
          </a:prstGeom>
          <a:gradFill rotWithShape="1">
            <a:gsLst>
              <a:gs pos="0">
                <a:srgbClr val="CC66FF">
                  <a:gamma/>
                  <a:shade val="26275"/>
                  <a:invGamma/>
                  <a:alpha val="89999"/>
                </a:srgbClr>
              </a:gs>
              <a:gs pos="50000">
                <a:srgbClr val="CC66FF">
                  <a:alpha val="45000"/>
                </a:srgbClr>
              </a:gs>
              <a:gs pos="100000">
                <a:srgbClr val="CC66FF">
                  <a:gamma/>
                  <a:shade val="26275"/>
                  <a:invGamma/>
                  <a:alpha val="89999"/>
                </a:srgbClr>
              </a:gs>
            </a:gsLst>
            <a:lin ang="5400000" scaled="1"/>
          </a:gradFill>
          <a:ln w="9525" algn="ctr">
            <a:noFill/>
            <a:round/>
            <a:headEnd/>
            <a:tailEnd/>
          </a:ln>
          <a:effectLst/>
        </p:spPr>
        <p:txBody>
          <a:bodyPr wrap="none" anchor="ctr"/>
          <a:lstStyle/>
          <a:p>
            <a:pPr>
              <a:defRPr/>
            </a:pPr>
            <a:endParaRPr lang="zh-TW" altLang="en-US">
              <a:latin typeface="Arial" charset="0"/>
              <a:ea typeface="+mn-ea"/>
            </a:endParaRPr>
          </a:p>
        </p:txBody>
      </p:sp>
      <p:sp>
        <p:nvSpPr>
          <p:cNvPr id="30" name="Freeform 54">
            <a:extLst>
              <a:ext uri="{FF2B5EF4-FFF2-40B4-BE49-F238E27FC236}">
                <a16:creationId xmlns:a16="http://schemas.microsoft.com/office/drawing/2014/main" id="{95950C4B-C9F1-A54E-B54F-DCF3768AB169}"/>
              </a:ext>
            </a:extLst>
          </p:cNvPr>
          <p:cNvSpPr>
            <a:spLocks/>
          </p:cNvSpPr>
          <p:nvPr/>
        </p:nvSpPr>
        <p:spPr bwMode="gray">
          <a:xfrm>
            <a:off x="1198562" y="4848225"/>
            <a:ext cx="2024063" cy="657225"/>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2C2F0">
                  <a:alpha val="17998"/>
                </a:srgbClr>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nvGrpSpPr>
          <p:cNvPr id="31" name="Group 55">
            <a:extLst>
              <a:ext uri="{FF2B5EF4-FFF2-40B4-BE49-F238E27FC236}">
                <a16:creationId xmlns:a16="http://schemas.microsoft.com/office/drawing/2014/main" id="{3DA8FD4E-B71C-EA45-8452-12E7AED021C1}"/>
              </a:ext>
            </a:extLst>
          </p:cNvPr>
          <p:cNvGrpSpPr>
            <a:grpSpLocks/>
          </p:cNvGrpSpPr>
          <p:nvPr/>
        </p:nvGrpSpPr>
        <p:grpSpPr bwMode="auto">
          <a:xfrm rot="-1669632" flipH="1" flipV="1">
            <a:off x="1990725" y="6030913"/>
            <a:ext cx="1920875" cy="149225"/>
            <a:chOff x="2532" y="1051"/>
            <a:chExt cx="893" cy="246"/>
          </a:xfrm>
        </p:grpSpPr>
        <p:grpSp>
          <p:nvGrpSpPr>
            <p:cNvPr id="32" name="Group 56">
              <a:extLst>
                <a:ext uri="{FF2B5EF4-FFF2-40B4-BE49-F238E27FC236}">
                  <a16:creationId xmlns:a16="http://schemas.microsoft.com/office/drawing/2014/main" id="{3E1817C8-E3C6-C34F-9180-959895B87317}"/>
                </a:ext>
              </a:extLst>
            </p:cNvPr>
            <p:cNvGrpSpPr>
              <a:grpSpLocks/>
            </p:cNvGrpSpPr>
            <p:nvPr/>
          </p:nvGrpSpPr>
          <p:grpSpPr bwMode="auto">
            <a:xfrm>
              <a:off x="2532" y="1051"/>
              <a:ext cx="743" cy="185"/>
              <a:chOff x="1565" y="2568"/>
              <a:chExt cx="1118" cy="279"/>
            </a:xfrm>
          </p:grpSpPr>
          <p:sp>
            <p:nvSpPr>
              <p:cNvPr id="38" name="AutoShape 57">
                <a:extLst>
                  <a:ext uri="{FF2B5EF4-FFF2-40B4-BE49-F238E27FC236}">
                    <a16:creationId xmlns:a16="http://schemas.microsoft.com/office/drawing/2014/main" id="{948F3C3D-0A1E-6C4D-BCE0-E5BDDFD455E5}"/>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39" name="AutoShape 58">
                <a:extLst>
                  <a:ext uri="{FF2B5EF4-FFF2-40B4-BE49-F238E27FC236}">
                    <a16:creationId xmlns:a16="http://schemas.microsoft.com/office/drawing/2014/main" id="{8678FE58-CBD9-BE4F-BDF4-DB2250E4AE0E}"/>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40" name="AutoShape 59">
                <a:extLst>
                  <a:ext uri="{FF2B5EF4-FFF2-40B4-BE49-F238E27FC236}">
                    <a16:creationId xmlns:a16="http://schemas.microsoft.com/office/drawing/2014/main" id="{35C0A449-7A8E-4D46-8D1B-E37CF5FBDD31}"/>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41" name="AutoShape 60">
                <a:extLst>
                  <a:ext uri="{FF2B5EF4-FFF2-40B4-BE49-F238E27FC236}">
                    <a16:creationId xmlns:a16="http://schemas.microsoft.com/office/drawing/2014/main" id="{4358E6DE-6D18-EA46-8A14-10CA3D042CAB}"/>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grpSp>
        <p:grpSp>
          <p:nvGrpSpPr>
            <p:cNvPr id="33" name="Group 61">
              <a:extLst>
                <a:ext uri="{FF2B5EF4-FFF2-40B4-BE49-F238E27FC236}">
                  <a16:creationId xmlns:a16="http://schemas.microsoft.com/office/drawing/2014/main" id="{FA991825-FEBA-864E-BC56-BA4045CDFC79}"/>
                </a:ext>
              </a:extLst>
            </p:cNvPr>
            <p:cNvGrpSpPr>
              <a:grpSpLocks/>
            </p:cNvGrpSpPr>
            <p:nvPr/>
          </p:nvGrpSpPr>
          <p:grpSpPr bwMode="auto">
            <a:xfrm rot="1353540">
              <a:off x="2682" y="1111"/>
              <a:ext cx="743" cy="186"/>
              <a:chOff x="1565" y="2568"/>
              <a:chExt cx="1118" cy="279"/>
            </a:xfrm>
          </p:grpSpPr>
          <p:sp>
            <p:nvSpPr>
              <p:cNvPr id="34" name="AutoShape 62">
                <a:extLst>
                  <a:ext uri="{FF2B5EF4-FFF2-40B4-BE49-F238E27FC236}">
                    <a16:creationId xmlns:a16="http://schemas.microsoft.com/office/drawing/2014/main" id="{BD323FC9-FA79-734C-9C94-CE6AEA5DC260}"/>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35" name="AutoShape 63">
                <a:extLst>
                  <a:ext uri="{FF2B5EF4-FFF2-40B4-BE49-F238E27FC236}">
                    <a16:creationId xmlns:a16="http://schemas.microsoft.com/office/drawing/2014/main" id="{B6C9B84B-61D9-EE40-98C7-89BC8997ED84}"/>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36" name="AutoShape 64">
                <a:extLst>
                  <a:ext uri="{FF2B5EF4-FFF2-40B4-BE49-F238E27FC236}">
                    <a16:creationId xmlns:a16="http://schemas.microsoft.com/office/drawing/2014/main" id="{F769379A-02CB-8640-9A8A-E9BF5284E5EC}"/>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37" name="AutoShape 65">
                <a:extLst>
                  <a:ext uri="{FF2B5EF4-FFF2-40B4-BE49-F238E27FC236}">
                    <a16:creationId xmlns:a16="http://schemas.microsoft.com/office/drawing/2014/main" id="{5A5E7FC7-48BA-0448-AD02-B083E3E1E3CD}"/>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grpSp>
      </p:grpSp>
      <p:sp>
        <p:nvSpPr>
          <p:cNvPr id="42" name="Rectangle 66">
            <a:extLst>
              <a:ext uri="{FF2B5EF4-FFF2-40B4-BE49-F238E27FC236}">
                <a16:creationId xmlns:a16="http://schemas.microsoft.com/office/drawing/2014/main" id="{935D2025-E549-E044-9A08-9D398F04FB6F}"/>
              </a:ext>
            </a:extLst>
          </p:cNvPr>
          <p:cNvSpPr>
            <a:spLocks noChangeArrowheads="1"/>
          </p:cNvSpPr>
          <p:nvPr/>
        </p:nvSpPr>
        <p:spPr bwMode="auto">
          <a:xfrm>
            <a:off x="1187450" y="4868863"/>
            <a:ext cx="2114550" cy="1025525"/>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eaLnBrk="0" hangingPunct="0">
              <a:lnSpc>
                <a:spcPct val="85000"/>
              </a:lnSpc>
              <a:defRPr/>
            </a:pPr>
            <a:r>
              <a:rPr lang="en-US" altLang="zh-TW" sz="2400" b="1">
                <a:solidFill>
                  <a:srgbClr val="660066"/>
                </a:solidFill>
                <a:latin typeface="Arial" charset="0"/>
                <a:ea typeface="新細明體" pitchFamily="18" charset="-120"/>
              </a:rPr>
              <a:t>CF</a:t>
            </a:r>
          </a:p>
          <a:p>
            <a:pPr algn="ctr" eaLnBrk="0" hangingPunct="0">
              <a:lnSpc>
                <a:spcPct val="85000"/>
              </a:lnSpc>
              <a:defRPr/>
            </a:pPr>
            <a:r>
              <a:rPr lang="en-US" altLang="zh-TW" sz="2400" b="1">
                <a:solidFill>
                  <a:srgbClr val="1C1C1C"/>
                </a:solidFill>
                <a:latin typeface="Arial" charset="0"/>
                <a:ea typeface="新細明體" pitchFamily="18" charset="-120"/>
              </a:rPr>
              <a:t>Collaborative</a:t>
            </a:r>
          </a:p>
          <a:p>
            <a:pPr algn="ctr" eaLnBrk="0" hangingPunct="0">
              <a:lnSpc>
                <a:spcPct val="85000"/>
              </a:lnSpc>
              <a:defRPr/>
            </a:pPr>
            <a:r>
              <a:rPr lang="en-US" altLang="zh-TW" sz="2400" b="1">
                <a:solidFill>
                  <a:srgbClr val="1C1C1C"/>
                </a:solidFill>
                <a:latin typeface="Arial" charset="0"/>
                <a:ea typeface="新細明體" pitchFamily="18" charset="-120"/>
              </a:rPr>
              <a:t>Filtering</a:t>
            </a:r>
          </a:p>
        </p:txBody>
      </p:sp>
      <p:grpSp>
        <p:nvGrpSpPr>
          <p:cNvPr id="43" name="Group 68">
            <a:extLst>
              <a:ext uri="{FF2B5EF4-FFF2-40B4-BE49-F238E27FC236}">
                <a16:creationId xmlns:a16="http://schemas.microsoft.com/office/drawing/2014/main" id="{DD5199C6-1769-514A-B31F-4044F51BDDE1}"/>
              </a:ext>
            </a:extLst>
          </p:cNvPr>
          <p:cNvGrpSpPr>
            <a:grpSpLocks/>
          </p:cNvGrpSpPr>
          <p:nvPr/>
        </p:nvGrpSpPr>
        <p:grpSpPr bwMode="auto">
          <a:xfrm rot="-1297425" flipH="1" flipV="1">
            <a:off x="1406525" y="2909888"/>
            <a:ext cx="1916112" cy="252412"/>
            <a:chOff x="1565" y="2568"/>
            <a:chExt cx="1118" cy="279"/>
          </a:xfrm>
        </p:grpSpPr>
        <p:sp>
          <p:nvSpPr>
            <p:cNvPr id="44" name="AutoShape 69">
              <a:extLst>
                <a:ext uri="{FF2B5EF4-FFF2-40B4-BE49-F238E27FC236}">
                  <a16:creationId xmlns:a16="http://schemas.microsoft.com/office/drawing/2014/main" id="{CFA2521A-695C-5C4C-A8CD-614ABD0F2806}"/>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45" name="AutoShape 70">
              <a:extLst>
                <a:ext uri="{FF2B5EF4-FFF2-40B4-BE49-F238E27FC236}">
                  <a16:creationId xmlns:a16="http://schemas.microsoft.com/office/drawing/2014/main" id="{1BEC4AD7-C281-4F47-A220-5A7FDFEB54BC}"/>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46" name="AutoShape 71">
              <a:extLst>
                <a:ext uri="{FF2B5EF4-FFF2-40B4-BE49-F238E27FC236}">
                  <a16:creationId xmlns:a16="http://schemas.microsoft.com/office/drawing/2014/main" id="{154E4510-BF6E-EF43-872C-960A8894D95C}"/>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47" name="AutoShape 72">
              <a:extLst>
                <a:ext uri="{FF2B5EF4-FFF2-40B4-BE49-F238E27FC236}">
                  <a16:creationId xmlns:a16="http://schemas.microsoft.com/office/drawing/2014/main" id="{B5359A73-FAE9-204F-B2DF-07AE4A55CED0}"/>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grpSp>
      <p:grpSp>
        <p:nvGrpSpPr>
          <p:cNvPr id="48" name="Group 73">
            <a:extLst>
              <a:ext uri="{FF2B5EF4-FFF2-40B4-BE49-F238E27FC236}">
                <a16:creationId xmlns:a16="http://schemas.microsoft.com/office/drawing/2014/main" id="{4D8149B2-E572-1B43-8B33-5EBAB39C6722}"/>
              </a:ext>
            </a:extLst>
          </p:cNvPr>
          <p:cNvGrpSpPr>
            <a:grpSpLocks/>
          </p:cNvGrpSpPr>
          <p:nvPr/>
        </p:nvGrpSpPr>
        <p:grpSpPr bwMode="auto">
          <a:xfrm rot="-290671" flipH="1" flipV="1">
            <a:off x="971550" y="2933700"/>
            <a:ext cx="2214562" cy="255588"/>
            <a:chOff x="1565" y="2568"/>
            <a:chExt cx="1118" cy="279"/>
          </a:xfrm>
        </p:grpSpPr>
        <p:sp>
          <p:nvSpPr>
            <p:cNvPr id="49" name="AutoShape 74">
              <a:extLst>
                <a:ext uri="{FF2B5EF4-FFF2-40B4-BE49-F238E27FC236}">
                  <a16:creationId xmlns:a16="http://schemas.microsoft.com/office/drawing/2014/main" id="{58C90BCD-97F2-044F-B2B5-81DFAD80C610}"/>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50" name="AutoShape 75">
              <a:extLst>
                <a:ext uri="{FF2B5EF4-FFF2-40B4-BE49-F238E27FC236}">
                  <a16:creationId xmlns:a16="http://schemas.microsoft.com/office/drawing/2014/main" id="{3AF22A32-9D9E-7545-A051-87620D46BE9C}"/>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51" name="AutoShape 76">
              <a:extLst>
                <a:ext uri="{FF2B5EF4-FFF2-40B4-BE49-F238E27FC236}">
                  <a16:creationId xmlns:a16="http://schemas.microsoft.com/office/drawing/2014/main" id="{740BA5DE-32CE-7A41-B197-582A36462B2C}"/>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sp>
          <p:nvSpPr>
            <p:cNvPr id="52" name="AutoShape 77">
              <a:extLst>
                <a:ext uri="{FF2B5EF4-FFF2-40B4-BE49-F238E27FC236}">
                  <a16:creationId xmlns:a16="http://schemas.microsoft.com/office/drawing/2014/main" id="{CED5B14D-3BB4-4841-96AB-DC303CA5A44E}"/>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endParaRPr lang="zh-TW" altLang="en-US"/>
            </a:p>
          </p:txBody>
        </p:sp>
      </p:grpSp>
      <p:sp>
        <p:nvSpPr>
          <p:cNvPr id="53" name="Text Box 81">
            <a:extLst>
              <a:ext uri="{FF2B5EF4-FFF2-40B4-BE49-F238E27FC236}">
                <a16:creationId xmlns:a16="http://schemas.microsoft.com/office/drawing/2014/main" id="{9E1499FF-1BDC-F243-9190-4E60301286B2}"/>
              </a:ext>
            </a:extLst>
          </p:cNvPr>
          <p:cNvSpPr txBox="1">
            <a:spLocks noChangeArrowheads="1"/>
          </p:cNvSpPr>
          <p:nvPr/>
        </p:nvSpPr>
        <p:spPr bwMode="auto">
          <a:xfrm>
            <a:off x="1497012" y="2689225"/>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r>
              <a:rPr lang="zh-TW" altLang="en-US" b="1" dirty="0">
                <a:solidFill>
                  <a:srgbClr val="0000FF"/>
                </a:solidFill>
                <a:ea typeface="新細明體" panose="02020500000000000000" pitchFamily="18" charset="-120"/>
              </a:rPr>
              <a:t>内容导向式</a:t>
            </a:r>
          </a:p>
        </p:txBody>
      </p:sp>
      <p:sp>
        <p:nvSpPr>
          <p:cNvPr id="54" name="Text Box 82">
            <a:extLst>
              <a:ext uri="{FF2B5EF4-FFF2-40B4-BE49-F238E27FC236}">
                <a16:creationId xmlns:a16="http://schemas.microsoft.com/office/drawing/2014/main" id="{D362B64B-040F-1A44-B6BD-D59CCFB3749D}"/>
              </a:ext>
            </a:extLst>
          </p:cNvPr>
          <p:cNvSpPr txBox="1">
            <a:spLocks noChangeArrowheads="1"/>
          </p:cNvSpPr>
          <p:nvPr/>
        </p:nvSpPr>
        <p:spPr bwMode="auto">
          <a:xfrm>
            <a:off x="1581150" y="5837238"/>
            <a:ext cx="1338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r>
              <a:rPr lang="zh-TW" altLang="en-US" b="1" dirty="0">
                <a:solidFill>
                  <a:srgbClr val="0000FF"/>
                </a:solidFill>
                <a:ea typeface="新細明體" panose="02020500000000000000" pitchFamily="18" charset="-120"/>
              </a:rPr>
              <a:t>协同过滤式</a:t>
            </a:r>
          </a:p>
          <a:p>
            <a:pPr eaLnBrk="1" hangingPunct="1"/>
            <a:endParaRPr lang="zh-TW" altLang="en-US" b="1" dirty="0">
              <a:solidFill>
                <a:schemeClr val="bg1"/>
              </a:solidFill>
              <a:ea typeface="新細明體" panose="02020500000000000000" pitchFamily="18" charset="-120"/>
            </a:endParaRPr>
          </a:p>
        </p:txBody>
      </p:sp>
      <p:sp>
        <p:nvSpPr>
          <p:cNvPr id="56" name="Text Box 84">
            <a:extLst>
              <a:ext uri="{FF2B5EF4-FFF2-40B4-BE49-F238E27FC236}">
                <a16:creationId xmlns:a16="http://schemas.microsoft.com/office/drawing/2014/main" id="{18847BAE-D843-0D48-9717-C227462E4CC5}"/>
              </a:ext>
            </a:extLst>
          </p:cNvPr>
          <p:cNvSpPr txBox="1">
            <a:spLocks noChangeArrowheads="1"/>
          </p:cNvSpPr>
          <p:nvPr/>
        </p:nvSpPr>
        <p:spPr bwMode="auto">
          <a:xfrm>
            <a:off x="4108450" y="43703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標楷體" panose="02010601000101010101" pitchFamily="2" charset="-120"/>
              </a:defRPr>
            </a:lvl1pPr>
            <a:lvl2pPr marL="742950" indent="-285750" eaLnBrk="0" hangingPunct="0">
              <a:defRPr>
                <a:solidFill>
                  <a:schemeClr val="tx1"/>
                </a:solidFill>
                <a:latin typeface="Arial" panose="020B0604020202020204" pitchFamily="34" charset="0"/>
                <a:ea typeface="標楷體" panose="02010601000101010101" pitchFamily="2" charset="-120"/>
              </a:defRPr>
            </a:lvl2pPr>
            <a:lvl3pPr marL="1143000" indent="-228600" eaLnBrk="0" hangingPunct="0">
              <a:defRPr>
                <a:solidFill>
                  <a:schemeClr val="tx1"/>
                </a:solidFill>
                <a:latin typeface="Arial" panose="020B0604020202020204" pitchFamily="34" charset="0"/>
                <a:ea typeface="標楷體" panose="02010601000101010101" pitchFamily="2" charset="-120"/>
              </a:defRPr>
            </a:lvl3pPr>
            <a:lvl4pPr marL="1600200" indent="-228600" eaLnBrk="0" hangingPunct="0">
              <a:defRPr>
                <a:solidFill>
                  <a:schemeClr val="tx1"/>
                </a:solidFill>
                <a:latin typeface="Arial" panose="020B0604020202020204" pitchFamily="34" charset="0"/>
                <a:ea typeface="標楷體" panose="02010601000101010101" pitchFamily="2" charset="-120"/>
              </a:defRPr>
            </a:lvl4pPr>
            <a:lvl5pPr marL="2057400" indent="-228600" eaLnBrk="0" hangingPunct="0">
              <a:defRPr>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標楷體" panose="02010601000101010101" pitchFamily="2" charset="-120"/>
              </a:defRPr>
            </a:lvl9pPr>
          </a:lstStyle>
          <a:p>
            <a:pPr eaLnBrk="1" hangingPunct="1"/>
            <a:r>
              <a:rPr lang="zh-TW" altLang="en-US" b="1" dirty="0">
                <a:solidFill>
                  <a:srgbClr val="0000FF"/>
                </a:solidFill>
                <a:ea typeface="新細明體" panose="02020500000000000000" pitchFamily="18" charset="-120"/>
              </a:rPr>
              <a:t>混合式</a:t>
            </a:r>
          </a:p>
        </p:txBody>
      </p:sp>
      <p:sp>
        <p:nvSpPr>
          <p:cNvPr id="57" name="Rectangle 56">
            <a:extLst>
              <a:ext uri="{FF2B5EF4-FFF2-40B4-BE49-F238E27FC236}">
                <a16:creationId xmlns:a16="http://schemas.microsoft.com/office/drawing/2014/main" id="{6F10B1AE-0F7F-2A4B-B90D-5401FBA6A87B}"/>
              </a:ext>
            </a:extLst>
          </p:cNvPr>
          <p:cNvSpPr/>
          <p:nvPr/>
        </p:nvSpPr>
        <p:spPr>
          <a:xfrm>
            <a:off x="5819775" y="1573114"/>
            <a:ext cx="2959135" cy="3170099"/>
          </a:xfrm>
          <a:prstGeom prst="rect">
            <a:avLst/>
          </a:prstGeom>
        </p:spPr>
        <p:txBody>
          <a:bodyPr wrap="square">
            <a:spAutoFit/>
          </a:bodyPr>
          <a:lstStyle/>
          <a:p>
            <a:pPr>
              <a:defRPr/>
            </a:pPr>
            <a:r>
              <a:rPr lang="zh-TW" altLang="en-US" sz="2000" dirty="0">
                <a:latin typeface="+mn-ea"/>
              </a:rPr>
              <a:t>最早推荐系统的定义是出现在</a:t>
            </a:r>
            <a:r>
              <a:rPr lang="en-US" altLang="zh-TW" sz="2000" dirty="0">
                <a:latin typeface="+mn-ea"/>
              </a:rPr>
              <a:t>1997</a:t>
            </a:r>
            <a:r>
              <a:rPr lang="zh-TW" altLang="en-US" sz="2000" dirty="0">
                <a:latin typeface="+mn-ea"/>
              </a:rPr>
              <a:t>年由</a:t>
            </a:r>
            <a:r>
              <a:rPr lang="en-US" altLang="zh-TW" sz="2000" dirty="0">
                <a:latin typeface="+mn-ea"/>
              </a:rPr>
              <a:t>Paul &amp;Hal </a:t>
            </a:r>
            <a:r>
              <a:rPr lang="zh-TW" altLang="en-US" sz="2000" dirty="0">
                <a:latin typeface="+mn-ea"/>
              </a:rPr>
              <a:t>所提出的。</a:t>
            </a:r>
          </a:p>
          <a:p>
            <a:pPr>
              <a:defRPr/>
            </a:pPr>
            <a:endParaRPr lang="en-US" altLang="zh-TW" sz="2000" dirty="0">
              <a:latin typeface="+mn-ea"/>
            </a:endParaRPr>
          </a:p>
          <a:p>
            <a:pPr>
              <a:defRPr/>
            </a:pPr>
            <a:endParaRPr lang="en-US" altLang="zh-TW" sz="2000" dirty="0">
              <a:latin typeface="+mn-ea"/>
            </a:endParaRPr>
          </a:p>
          <a:p>
            <a:pPr>
              <a:defRPr/>
            </a:pPr>
            <a:endParaRPr lang="en-US" altLang="zh-TW" sz="2000" dirty="0">
              <a:latin typeface="+mn-ea"/>
            </a:endParaRPr>
          </a:p>
          <a:p>
            <a:pPr>
              <a:defRPr/>
            </a:pPr>
            <a:r>
              <a:rPr lang="zh-TW" altLang="en-US" sz="2000" dirty="0">
                <a:latin typeface="+mn-ea"/>
              </a:rPr>
              <a:t>典型的推荐系统就是当用户输入时，经过推荐系统可以收集并且告知他适合的方向或接受者。</a:t>
            </a:r>
          </a:p>
        </p:txBody>
      </p:sp>
    </p:spTree>
    <p:extLst>
      <p:ext uri="{BB962C8B-B14F-4D97-AF65-F5344CB8AC3E}">
        <p14:creationId xmlns:p14="http://schemas.microsoft.com/office/powerpoint/2010/main" val="29439556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Custom 1">
      <a:majorFont>
        <a:latin typeface="Trebuchet MS"/>
        <a:ea typeface="Microsoft JhengHei"/>
        <a:cs typeface=""/>
      </a:majorFont>
      <a:minorFont>
        <a:latin typeface="Source Sans Pro"/>
        <a:ea typeface="DengXian"/>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42878</TotalTime>
  <Words>2923</Words>
  <Application>Microsoft Macintosh PowerPoint</Application>
  <PresentationFormat>On-screen Show (4:3)</PresentationFormat>
  <Paragraphs>732</Paragraphs>
  <Slides>81</Slides>
  <Notes>7</Notes>
  <HiddenSlides>10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105" baseType="lpstr">
      <vt:lpstr>DengXian</vt:lpstr>
      <vt:lpstr>標楷體</vt:lpstr>
      <vt:lpstr>微軟正黑體</vt:lpstr>
      <vt:lpstr>微軟正黑體</vt:lpstr>
      <vt:lpstr>ＭＳ Ｐゴシック</vt:lpstr>
      <vt:lpstr>ＭＳ Ｐゴシック</vt:lpstr>
      <vt:lpstr>新細明體</vt:lpstr>
      <vt:lpstr>黑体</vt:lpstr>
      <vt:lpstr>SimSun</vt:lpstr>
      <vt:lpstr>Source Sans Pro</vt:lpstr>
      <vt:lpstr>Arial</vt:lpstr>
      <vt:lpstr>Calibri</vt:lpstr>
      <vt:lpstr>Courier New</vt:lpstr>
      <vt:lpstr>Georgia</vt:lpstr>
      <vt:lpstr>Helvetica</vt:lpstr>
      <vt:lpstr>Helvetica Neue</vt:lpstr>
      <vt:lpstr>Monotype Sorts</vt:lpstr>
      <vt:lpstr>Times New Roman</vt:lpstr>
      <vt:lpstr>Trebuchet MS</vt:lpstr>
      <vt:lpstr>Wingdings</vt:lpstr>
      <vt:lpstr>Wingdings 2</vt:lpstr>
      <vt:lpstr>Urban</vt:lpstr>
      <vt:lpstr>Document</vt:lpstr>
      <vt:lpstr>Equation.KSEE3</vt:lpstr>
      <vt:lpstr>Recommender Systems</vt:lpstr>
      <vt:lpstr>Coverage</vt:lpstr>
      <vt:lpstr>互联网时代信息的获取方式</vt:lpstr>
      <vt:lpstr>互联网时代信息的获取方式对比</vt:lpstr>
      <vt:lpstr>什么是推荐</vt:lpstr>
      <vt:lpstr>Age of Recommendation</vt:lpstr>
      <vt:lpstr>Amazon: 一个个性化的在线市场</vt:lpstr>
      <vt:lpstr>为什么使用推荐系统</vt:lpstr>
      <vt:lpstr>主流方法</vt:lpstr>
      <vt:lpstr>Coverage</vt:lpstr>
      <vt:lpstr>协同过滤</vt:lpstr>
      <vt:lpstr>Find a Restaurant!</vt:lpstr>
      <vt:lpstr>Find a Restaurant!</vt:lpstr>
      <vt:lpstr>Find a Restaurant!</vt:lpstr>
      <vt:lpstr>Find a Restaurant!</vt:lpstr>
      <vt:lpstr>Find a Restaurant!</vt:lpstr>
      <vt:lpstr>Find a Restaurant!</vt:lpstr>
      <vt:lpstr>Find a Restaurant!</vt:lpstr>
      <vt:lpstr>基于用户的近邻协同过滤</vt:lpstr>
      <vt:lpstr> 基于用户的近邻协同过滤 </vt:lpstr>
      <vt:lpstr> 基于用户的近邻协同过滤 </vt:lpstr>
      <vt:lpstr>计算用户相似度</vt:lpstr>
      <vt:lpstr>计算用户相似度</vt:lpstr>
      <vt:lpstr> 基于项的协同过滤算法 </vt:lpstr>
      <vt:lpstr>余弦相似度</vt:lpstr>
      <vt:lpstr>余弦相似度</vt:lpstr>
      <vt:lpstr>预测</vt:lpstr>
      <vt:lpstr>用户信息</vt:lpstr>
      <vt:lpstr>PowerPoint Presentation</vt:lpstr>
      <vt:lpstr>京东用户画像示意图</vt:lpstr>
      <vt:lpstr>协同过滤算法</vt:lpstr>
      <vt:lpstr>关于用户-项目打分矩阵</vt:lpstr>
      <vt:lpstr>优缺点</vt:lpstr>
      <vt:lpstr>Coverage</vt:lpstr>
      <vt:lpstr>基于内容的推荐</vt:lpstr>
      <vt:lpstr>什么是内容</vt:lpstr>
      <vt:lpstr>基于内容的推荐过程</vt:lpstr>
      <vt:lpstr>eHarmony.com</vt:lpstr>
      <vt:lpstr>PowerPoint Presentation</vt:lpstr>
      <vt:lpstr>内容表示及相似度</vt:lpstr>
      <vt:lpstr>内容表示及相似度</vt:lpstr>
      <vt:lpstr>TF-IDF</vt:lpstr>
      <vt:lpstr>TF-IDF</vt:lpstr>
      <vt:lpstr>TF-IDF</vt:lpstr>
      <vt:lpstr>TF-IDF表示样例</vt:lpstr>
      <vt:lpstr>向量空间模型</vt:lpstr>
      <vt:lpstr>优缺点</vt:lpstr>
      <vt:lpstr>Coverage</vt:lpstr>
      <vt:lpstr>PowerPoint Presentation</vt:lpstr>
      <vt:lpstr>PowerPoint Presentation</vt:lpstr>
      <vt:lpstr>PowerPoint Presentation</vt:lpstr>
      <vt:lpstr>加权式混合</vt:lpstr>
      <vt:lpstr>交叉式混合</vt:lpstr>
      <vt:lpstr>混合推荐方法</vt:lpstr>
      <vt:lpstr>特征混合法</vt:lpstr>
      <vt:lpstr>预测混合法</vt:lpstr>
      <vt:lpstr>分类器Boosting思想</vt:lpstr>
      <vt:lpstr>推荐系统的 lambda 架构</vt:lpstr>
      <vt:lpstr>Coverage</vt:lpstr>
      <vt:lpstr>社交推荐</vt:lpstr>
      <vt:lpstr>在线社区的推荐系统</vt:lpstr>
      <vt:lpstr>在线社区的推荐系统</vt:lpstr>
      <vt:lpstr>在线社区的推荐系统</vt:lpstr>
      <vt:lpstr>在线社区的推荐系统</vt:lpstr>
      <vt:lpstr>淘宝的个性化推荐系统实践</vt:lpstr>
      <vt:lpstr>内容</vt:lpstr>
      <vt:lpstr>音乐推荐</vt:lpstr>
      <vt:lpstr>音乐推荐</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Coverage</vt:lpstr>
      <vt:lpstr>总结</vt:lpstr>
      <vt:lpstr>总结</vt:lpstr>
      <vt:lpstr>毕业设计项目</vt:lpstr>
      <vt:lpstr>参考资料</vt:lpstr>
      <vt:lpstr>Acknowledgments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Research Overview</dc:title>
  <dc:creator>Joshi, Trupti</dc:creator>
  <cp:lastModifiedBy>Dong Xu</cp:lastModifiedBy>
  <cp:revision>1075</cp:revision>
  <dcterms:created xsi:type="dcterms:W3CDTF">2006-08-16T00:00:00Z</dcterms:created>
  <dcterms:modified xsi:type="dcterms:W3CDTF">2019-11-26T01:00:45Z</dcterms:modified>
</cp:coreProperties>
</file>